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Lst>
  <p:notesMasterIdLst>
    <p:notesMasterId r:id="rId39"/>
  </p:notesMasterIdLst>
  <p:sldIdLst>
    <p:sldId id="291" r:id="rId3"/>
    <p:sldId id="256" r:id="rId4"/>
    <p:sldId id="257" r:id="rId5"/>
    <p:sldId id="258" r:id="rId6"/>
    <p:sldId id="259" r:id="rId7"/>
    <p:sldId id="260" r:id="rId8"/>
    <p:sldId id="261" r:id="rId9"/>
    <p:sldId id="262" r:id="rId10"/>
    <p:sldId id="263" r:id="rId11"/>
    <p:sldId id="264" r:id="rId12"/>
    <p:sldId id="265"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92" r:id="rId36"/>
    <p:sldId id="293" r:id="rId37"/>
    <p:sldId id="294" r:id="rId38"/>
  </p:sldIdLst>
  <p:sldSz cx="9144000" cy="5143500" type="screen16x9"/>
  <p:notesSz cx="6858000" cy="9144000"/>
  <p:embeddedFontLs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MS Mincho" panose="02020609040205080304" pitchFamily="49" charset="-128"/>
      <p:regular r:id="rId46"/>
    </p:embeddedFont>
    <p:embeddedFont>
      <p:font typeface="Roboto Mono"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8" d="100"/>
          <a:sy n="158" d="100"/>
        </p:scale>
        <p:origin x="186" y="1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paulusakademie.ch/programm/?eid=35262&amp;event-title=Die+digitale+Verwandlung+der+Demokratie+%E2%80%93+10.04.2024"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aulusakademie.ch/programm/?eid=35262&amp;event-title=Die+digitale+Verwandlung+der+Demokratie+%E2%80%93+10.04.202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republik.ch/2019/05/15/in-diesen-wahlen-haben-wir-eine-trollfabrik-geleite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zMcFHitxnQ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paulusakademie.ch/programm/?eid=35262&amp;event-title=Die+digitale+Verwandlung+der+Demokratie+%E2%80%93+10.04.2024"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piegel.de/netzwelt/web/spiegel-cover-mit-ki-bildern-wie-das-titelbild-zum-ende-der-wahrheit-entstanden-ist-a-1eec6b5c-2f73-4395-948f-dd5d237fe2b7"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bbc.com/news/world-us-canada-68471253"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technologyreview.com/2023/08/07/1077324/ai-language-models-are-rife-with-political-biase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interaktiv.tagesspiegel.de/lab/aleph-alpha-ki-aus-deutschland-biases-vorurteil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inside-it.ch/wahl-report-die-sozialdemokratische-partei-20230918"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dn.statcdn.com/Infographic/images/normal/31604.jpe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t.com/content/8dcbc162-a0f5-47ce-a2ea-5fb25cb160c5"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apnews.com/article/midjourney-ai-imagegenerator-biden-trump-deepfakes-bc6c254ddb20e36c5e750b4570889ce1"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yberscoop.com/microsoft-ai-election-taiwan/?utm_source=dlvr.it&amp;utm_medium=twitter"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aulusakademie.ch/programm/?eid=35262&amp;event-title=Die+digitale+Verwandlung+der+Demokratie+%E2%80%93+10.04.2024"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ars.electronica.art/center/en/obama-deep-fak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zz.ch/visuals/abstimmungen-in-der-schweiz-resultate-in-der-uebersicht-ld.1820427"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orytelling.nzz.ch.s3-website-eu-west-1.amazonaws.com/2014/badge-basa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obbywatch.ch/d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rf.ch/news/schweiz/wahlen-2023/wahlen-2023-die-grosse-nachwahlanalyse-in-grafike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rf.ch/audio/echo-der-zeit/das-klassische-wahlplakat-hat-bald-ausgedient?partId=1070404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c9b20195e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c9b20195e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Die Unmengen an Daten und Meinungen, die wir im weltweiten Netz hinterlassen, wecken neben den Begehrlichkeiten von Werbetreibenden und Online-Handel vermehrt auch jene aus der Politik. Gleich ob nationale Referenden, Parlamentswahlen oder politisches Agenda-Setting: Die Möglichkeiten der Algorithmen, Menschen zu mobilisieren, gesellschaftliche Stimmungen zu verstärken und Abstimmungen zu beeinflussen, sind heute beinahe unbegrenzt.</a:t>
            </a:r>
            <a:endParaRPr/>
          </a:p>
          <a:p>
            <a:pPr marL="0" lvl="0" indent="0" algn="l" rtl="0">
              <a:spcBef>
                <a:spcPts val="0"/>
              </a:spcBef>
              <a:spcAft>
                <a:spcPts val="0"/>
              </a:spcAft>
              <a:buNone/>
            </a:pPr>
            <a:r>
              <a:rPr lang="en"/>
              <a:t>Welche Chancen und Risiken birgt politische Meinungsbildung im Bereich des Digitalen, etwa mit Blick auf den immer mehr um sich greifenden Einsatz künstlicher Intelligenz?</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https://www.paulusakademie.ch/programm/?eid=35262&amp;event-title=Die+digitale+Verwandlung+der+Demokratie+%E2%80%93+10.04.2024</a:t>
            </a:r>
            <a:r>
              <a:rPr lang="en"/>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ca9198cfca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ca9198cfca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Die Unmengen an Daten und Meinungen, die wir im weltweiten Netz hinterlassen, wecken neben den Begehrlichkeiten von Werbetreibenden und Online-Handel vermehrt auch jene aus der Politik. Gleich ob nationale Referenden, Parlamentswahlen oder politisches Agenda-Setting: Die Möglichkeiten der Algorithmen, Menschen zu mobilisieren, gesellschaftliche Stimmungen zu verstärken und Abstimmungen zu beeinflussen, sind heute beinahe unbegrenzt.</a:t>
            </a:r>
            <a:endParaRPr/>
          </a:p>
          <a:p>
            <a:pPr marL="0" lvl="0" indent="0" algn="l" rtl="0">
              <a:spcBef>
                <a:spcPts val="0"/>
              </a:spcBef>
              <a:spcAft>
                <a:spcPts val="0"/>
              </a:spcAft>
              <a:buNone/>
            </a:pPr>
            <a:r>
              <a:rPr lang="en"/>
              <a:t>Welche Chancen und Risiken birgt politische Meinungsbildung im Bereich des Digitalen, etwa mit Blick auf den immer mehr um sich greifenden Einsatz künstlicher Intelligenz?</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https://www.paulusakademie.ch/programm/?eid=35262&amp;event-title=Die+digitale+Verwandlung+der+Demokratie+%E2%80%93+10.04.2024</a:t>
            </a:r>
            <a:r>
              <a:rPr lang="en"/>
              <a: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ca9198cfc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ca9198cfc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Quelle: Republik; </a:t>
            </a:r>
            <a:r>
              <a:rPr lang="en" u="sng">
                <a:solidFill>
                  <a:schemeClr val="hlink"/>
                </a:solidFill>
                <a:hlinkClick r:id="rId3"/>
              </a:rPr>
              <a:t>https://www.republik.ch/2019/05/15/in-diesen-wahlen-haben-wir-eine-trollfabrik-geleitet</a:t>
            </a:r>
            <a:r>
              <a:rPr lang="en"/>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ca9198cfc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ca9198cfc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Quelle: GIJN; </a:t>
            </a:r>
            <a:r>
              <a:rPr lang="en" u="sng">
                <a:solidFill>
                  <a:schemeClr val="hlink"/>
                </a:solidFill>
                <a:hlinkClick r:id="rId3"/>
              </a:rPr>
              <a:t>https://www.youtube.com/watch?v=zMcFHitxnQ0</a:t>
            </a:r>
            <a:r>
              <a:rPr lang="en"/>
              <a:t> </a:t>
            </a:r>
            <a:br>
              <a:rPr lang="en"/>
            </a:br>
            <a:endParaRPr/>
          </a:p>
          <a:p>
            <a:pPr marL="0" lvl="0" indent="0" algn="l" rtl="0">
              <a:spcBef>
                <a:spcPts val="0"/>
              </a:spcBef>
              <a:spcAft>
                <a:spcPts val="0"/>
              </a:spcAft>
              <a:buNone/>
            </a:pPr>
            <a:r>
              <a:rPr lang="en"/>
              <a:t>The Archimedes Group in Tunisia, israelische Firma, Ex-Mossad</a:t>
            </a:r>
            <a:endParaRPr/>
          </a:p>
          <a:p>
            <a:pPr marL="0" lvl="0" indent="0" algn="l" rtl="0">
              <a:spcBef>
                <a:spcPts val="0"/>
              </a:spcBef>
              <a:spcAft>
                <a:spcPts val="0"/>
              </a:spcAft>
              <a:buNone/>
            </a:pPr>
            <a:r>
              <a:rPr lang="en"/>
              <a:t>Honduras, Tunisia </a:t>
            </a:r>
            <a:endParaRPr/>
          </a:p>
          <a:p>
            <a:pPr marL="0" lvl="0" indent="0" algn="l" rtl="0">
              <a:spcBef>
                <a:spcPts val="0"/>
              </a:spcBef>
              <a:spcAft>
                <a:spcPts val="0"/>
              </a:spcAft>
              <a:buNone/>
            </a:pPr>
            <a:r>
              <a:rPr lang="en"/>
              <a:t>Morena in Mexiko, die Partei Vox in Spanien</a:t>
            </a:r>
            <a:endParaRPr/>
          </a:p>
          <a:p>
            <a:pPr marL="0" lvl="0" indent="0" algn="l" rtl="0">
              <a:spcBef>
                <a:spcPts val="0"/>
              </a:spcBef>
              <a:spcAft>
                <a:spcPts val="0"/>
              </a:spcAft>
              <a:buNone/>
            </a:pPr>
            <a:r>
              <a:rPr lang="en"/>
              <a:t>In Deutschland, das Gerücht, die Briefwahl sei nicht sicher</a:t>
            </a:r>
            <a:endParaRPr/>
          </a:p>
          <a:p>
            <a:pPr marL="0" lvl="0" indent="0" algn="l" rtl="0">
              <a:spcBef>
                <a:spcPts val="0"/>
              </a:spcBef>
              <a:spcAft>
                <a:spcPts val="0"/>
              </a:spcAft>
              <a:buNone/>
            </a:pPr>
            <a:br>
              <a:rPr lang="en"/>
            </a:br>
            <a:r>
              <a:rPr lang="en">
                <a:solidFill>
                  <a:srgbClr val="131313"/>
                </a:solidFill>
              </a:rPr>
              <a:t>María Teresa Ronderos is director and co-founder of the Latin American Center for Investigative Journalism (CLIP). She has coordinated several cross-border investigations in the region on issues such as migration, corruption, disinformation, and religious organizations. She has been a reporter and editor of several Colombian media outlets and has published her stories in Brazil, Argentina, Mexico, Chile, and Spain. She is the author of the books Retratos del Poder (Planeta, 2002), 5 en Humor (Aguilar, 2007), and the best-seller Guerras Recicladas (Aguilar, 2014).</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ca9198cfca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ca9198cfca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ca9198cfca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ca9198cfca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Die Unmengen an Daten und Meinungen, die wir im weltweiten Netz hinterlassen, wecken neben den Begehrlichkeiten von Werbetreibenden und Online-Handel vermehrt auch jene aus der Politik. Gleich ob nationale Referenden, Parlamentswahlen oder politisches Agenda-Setting: Die Möglichkeiten der Algorithmen, Menschen zu mobilisieren, gesellschaftliche Stimmungen zu verstärken und Abstimmungen zu beeinflussen, sind heute beinahe unbegrenzt.</a:t>
            </a:r>
            <a:endParaRPr/>
          </a:p>
          <a:p>
            <a:pPr marL="0" lvl="0" indent="0" algn="l" rtl="0">
              <a:spcBef>
                <a:spcPts val="0"/>
              </a:spcBef>
              <a:spcAft>
                <a:spcPts val="0"/>
              </a:spcAft>
              <a:buNone/>
            </a:pPr>
            <a:r>
              <a:rPr lang="en"/>
              <a:t>Welche Chancen und Risiken birgt politische Meinungsbildung im Bereich des Digitalen, etwa mit Blick auf den immer mehr um sich greifenden Einsatz künstlicher Intelligenz?</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https://www.paulusakademie.ch/programm/?eid=35262&amp;event-title=Die+digitale+Verwandlung+der+Demokratie+%E2%80%93+10.04.2024</a:t>
            </a:r>
            <a:r>
              <a:rPr lang="en"/>
              <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c9b20195e9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c9b20195e9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ca9198cfca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ca9198cfca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c9b20195e9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c9b20195e9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Quelle: Spiegel, </a:t>
            </a:r>
            <a:r>
              <a:rPr lang="en" u="sng">
                <a:solidFill>
                  <a:schemeClr val="hlink"/>
                </a:solidFill>
                <a:hlinkClick r:id="rId3"/>
              </a:rPr>
              <a:t>https://www.spiegel.de/netzwelt/web/spiegel-cover-mit-ki-bildern-wie-das-titelbild-zum-ende-der-wahrheit-entstanden-ist-a-1eec6b5c-2f73-4395-948f-dd5d237fe2b7</a:t>
            </a:r>
            <a:r>
              <a:rPr lang="en"/>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ca9198cfc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ca9198cfc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ca9198cfca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ca9198cfca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Quelle: BBC; </a:t>
            </a:r>
            <a:r>
              <a:rPr lang="en" u="sng">
                <a:solidFill>
                  <a:schemeClr val="hlink"/>
                </a:solidFill>
                <a:hlinkClick r:id="rId3"/>
              </a:rPr>
              <a:t>https://www.bbc.com/news/world-us-canada-68471253</a:t>
            </a:r>
            <a:r>
              <a:rPr lang="en"/>
              <a:t> </a:t>
            </a:r>
            <a:endParaRPr/>
          </a:p>
          <a:p>
            <a:pPr marL="0" lvl="0" indent="0" algn="l" rtl="0">
              <a:spcBef>
                <a:spcPts val="0"/>
              </a:spcBef>
              <a:spcAft>
                <a:spcPts val="0"/>
              </a:spcAft>
              <a:buNone/>
            </a:pPr>
            <a:endParaRPr/>
          </a:p>
          <a:p>
            <a:pPr marL="0" lvl="0" indent="0" algn="l" rtl="0">
              <a:lnSpc>
                <a:spcPct val="115000"/>
              </a:lnSpc>
              <a:spcBef>
                <a:spcPts val="1200"/>
              </a:spcBef>
              <a:spcAft>
                <a:spcPts val="0"/>
              </a:spcAft>
              <a:buClr>
                <a:schemeClr val="dk1"/>
              </a:buClr>
              <a:buSzPts val="1100"/>
              <a:buFont typeface="Arial"/>
              <a:buNone/>
            </a:pPr>
            <a:r>
              <a:rPr lang="en"/>
              <a:t>But researchers with the Center for Countering Digital Hate (CCDH) attempted to work around the rules.</a:t>
            </a:r>
            <a:endParaRPr/>
          </a:p>
          <a:p>
            <a:pPr marL="0" lvl="0" indent="0" algn="l" rtl="0">
              <a:lnSpc>
                <a:spcPct val="115000"/>
              </a:lnSpc>
              <a:spcBef>
                <a:spcPts val="1200"/>
              </a:spcBef>
              <a:spcAft>
                <a:spcPts val="0"/>
              </a:spcAft>
              <a:buClr>
                <a:schemeClr val="dk1"/>
              </a:buClr>
              <a:buSzPts val="1100"/>
              <a:buFont typeface="Arial"/>
              <a:buNone/>
            </a:pPr>
            <a:r>
              <a:rPr lang="en"/>
              <a:t>Their efforts to make deceptive election-related images were successful 41% of the time.</a:t>
            </a:r>
            <a:endParaRPr/>
          </a:p>
          <a:p>
            <a:pPr marL="0" lvl="0" indent="0" algn="l" rtl="0">
              <a:lnSpc>
                <a:spcPct val="115000"/>
              </a:lnSpc>
              <a:spcBef>
                <a:spcPts val="1200"/>
              </a:spcBef>
              <a:spcAft>
                <a:spcPts val="0"/>
              </a:spcAft>
              <a:buClr>
                <a:schemeClr val="dk1"/>
              </a:buClr>
              <a:buSzPts val="1100"/>
              <a:buFont typeface="Arial"/>
              <a:buNone/>
            </a:pPr>
            <a:r>
              <a:rPr lang="en"/>
              <a:t>The CCDH, a campaign group, tested four of the largest public-facing AI platforms: Midjourney, OpenAI's ChatGPT Plus, Stability.ai's DreamStudio and Microsoft's Image Creator.</a:t>
            </a:r>
            <a:endParaRPr/>
          </a:p>
          <a:p>
            <a:pPr marL="0" lvl="0" indent="0" algn="l" rtl="0">
              <a:spcBef>
                <a:spcPts val="120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c9b20195e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c9b20195e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c9b20195e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g2c9b20195e9_0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Quelle: Technology Review; </a:t>
            </a:r>
            <a:r>
              <a:rPr lang="en" u="sng">
                <a:solidFill>
                  <a:schemeClr val="hlink"/>
                </a:solidFill>
                <a:hlinkClick r:id="rId3"/>
              </a:rPr>
              <a:t>https://www.technologyreview.com/2023/08/07/1077324/ai-language-models-are-rife-with-political-biases/</a:t>
            </a:r>
            <a:r>
              <a:rPr lang="en"/>
              <a: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c9b20195e9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g2c9b20195e9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Quelle: Tagesspiegel; </a:t>
            </a:r>
            <a:r>
              <a:rPr lang="en" u="sng">
                <a:solidFill>
                  <a:schemeClr val="hlink"/>
                </a:solidFill>
                <a:hlinkClick r:id="rId3"/>
              </a:rPr>
              <a:t>https://interaktiv.tagesspiegel.de/lab/aleph-alpha-ki-aus-deutschland-biases-vorurteile/</a:t>
            </a:r>
            <a:r>
              <a:rPr lang="en"/>
              <a: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ca9198cfca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ca9198cfca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Quelle: Inside IT; </a:t>
            </a:r>
            <a:r>
              <a:rPr lang="en" u="sng">
                <a:solidFill>
                  <a:schemeClr val="hlink"/>
                </a:solidFill>
                <a:hlinkClick r:id="rId3"/>
              </a:rPr>
              <a:t>https://www.inside-it.ch/wahl-report-die-sozialdemokratische-partei-20230918</a:t>
            </a:r>
            <a:r>
              <a:rPr lang="en"/>
              <a: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ca9198cfca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ca9198cfca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ca9198cfca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ca9198cfca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Quelle: Statista; </a:t>
            </a:r>
            <a:r>
              <a:rPr lang="en" u="sng">
                <a:solidFill>
                  <a:schemeClr val="hlink"/>
                </a:solidFill>
                <a:hlinkClick r:id="rId3"/>
              </a:rPr>
              <a:t>https://cdn.statcdn.com/Infographic/images/normal/31604.jpeg</a:t>
            </a:r>
            <a:r>
              <a:rPr lang="en"/>
              <a:t>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c9b20195e9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c9b20195e9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Quelle: FT; </a:t>
            </a:r>
            <a:r>
              <a:rPr lang="en" u="sng">
                <a:solidFill>
                  <a:srgbClr val="0097A7"/>
                </a:solidFill>
                <a:hlinkClick r:id="rId3">
                  <a:extLst>
                    <a:ext uri="{A12FA001-AC4F-418D-AE19-62706E023703}">
                      <ahyp:hlinkClr xmlns:ahyp="http://schemas.microsoft.com/office/drawing/2018/hyperlinkcolor" val="tx"/>
                    </a:ext>
                  </a:extLst>
                </a:hlinkClick>
              </a:rPr>
              <a:t>https://www.ft.com/content/8dcbc162-a0f5-47ce-a2ea-5fb25cb160c5</a:t>
            </a:r>
            <a:r>
              <a:rPr lang="en"/>
              <a: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c9b20195e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c9b20195e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Quelle: AP; </a:t>
            </a:r>
            <a:r>
              <a:rPr lang="en" u="sng">
                <a:solidFill>
                  <a:srgbClr val="1155CC"/>
                </a:solidFill>
                <a:hlinkClick r:id="rId3">
                  <a:extLst>
                    <a:ext uri="{A12FA001-AC4F-418D-AE19-62706E023703}">
                      <ahyp:hlinkClr xmlns:ahyp="http://schemas.microsoft.com/office/drawing/2018/hyperlinkcolor" val="tx"/>
                    </a:ext>
                  </a:extLst>
                </a:hlinkClick>
              </a:rPr>
              <a:t>https://apnews.com/article/midjourney-ai-imagegenerator-biden-trump-deepfakes-bc6c254ddb20e36c5e750b4570889ce1</a:t>
            </a:r>
            <a:r>
              <a:rPr lang="en">
                <a:solidFill>
                  <a:schemeClr val="dk1"/>
                </a:solidFill>
              </a:rPr>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f5447206aa_3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f5447206aa_3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Quelle: Cybersoop; </a:t>
            </a:r>
            <a:r>
              <a:rPr lang="en" u="sng">
                <a:solidFill>
                  <a:schemeClr val="hlink"/>
                </a:solidFill>
                <a:hlinkClick r:id="rId3"/>
              </a:rPr>
              <a:t>https://cyberscoop.com/microsoft-ai-election-taiwan/?utm_source=dlvr.it&amp;utm_medium=twitter</a:t>
            </a:r>
            <a:r>
              <a:rPr lang="en"/>
              <a:t>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ca9198cfca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ca9198cfca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Quelle: NBC News; https://www.nbcnews.com/tech/misinformation/joe-biden-new-hampshire-robocall-fake-voice-deep-ai-primary-rcna135120</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c9b20195e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c9b20195e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ca9198cfc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ca9198cfca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Die Unmengen an Daten und Meinungen, die wir im weltweiten Netz hinterlassen, wecken neben den Begehrlichkeiten von Werbetreibenden und Online-Handel vermehrt auch jene aus der Politik. Gleich ob nationale Referenden, Parlamentswahlen oder politisches Agenda-Setting: Die Möglichkeiten der Algorithmen, Menschen zu mobilisieren, gesellschaftliche Stimmungen zu verstärken und Abstimmungen zu beeinflussen, sind heute beinahe unbegrenzt.</a:t>
            </a:r>
            <a:endParaRPr/>
          </a:p>
          <a:p>
            <a:pPr marL="0" lvl="0" indent="0" algn="l" rtl="0">
              <a:spcBef>
                <a:spcPts val="0"/>
              </a:spcBef>
              <a:spcAft>
                <a:spcPts val="0"/>
              </a:spcAft>
              <a:buNone/>
            </a:pPr>
            <a:r>
              <a:rPr lang="en"/>
              <a:t>Welche Chancen und Risiken birgt politische Meinungsbildung im Bereich des Digitalen, etwa mit Blick auf den immer mehr um sich greifenden Einsatz künstlicher Intelligenz?</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https://www.paulusakademie.ch/programm/?eid=35262&amp;event-title=Die+digitale+Verwandlung+der+Demokratie+%E2%80%93+10.04.2024</a:t>
            </a:r>
            <a:r>
              <a:rPr lang="en"/>
              <a:t>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f5447206aa_3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f5447206aa_3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Quelle: Ars Technica; </a:t>
            </a:r>
            <a:r>
              <a:rPr lang="en" u="sng" dirty="0">
                <a:solidFill>
                  <a:schemeClr val="hlink"/>
                </a:solidFill>
                <a:hlinkClick r:id="rId3"/>
              </a:rPr>
              <a:t>https://ars.electronica.art/center/en/obama-deep-fake/</a:t>
            </a:r>
            <a:r>
              <a:rPr lang="en" dirty="0"/>
              <a:t> </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f5447206aa_3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f5447206aa_3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c9b20195e9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c9b20195e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c9b20195e9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c9b20195e9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Quelle: NZZ; </a:t>
            </a:r>
            <a:r>
              <a:rPr lang="en" u="sng">
                <a:solidFill>
                  <a:schemeClr val="hlink"/>
                </a:solidFill>
                <a:hlinkClick r:id="rId3"/>
              </a:rPr>
              <a:t>https://www.nzz.ch/visuals/abstimmungen-in-der-schweiz-resultate-in-der-uebersicht-ld.1820427</a:t>
            </a:r>
            <a:r>
              <a:rPr lang="en"/>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ca9198cf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ca9198cf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Quelle: NZZ; </a:t>
            </a:r>
            <a:r>
              <a:rPr lang="en" u="sng">
                <a:solidFill>
                  <a:schemeClr val="hlink"/>
                </a:solidFill>
                <a:hlinkClick r:id="rId3"/>
              </a:rPr>
              <a:t>http://storytelling.nzz.ch.s3-website-eu-west-1.amazonaws.com/2014/badge-basar/</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ca9198cfc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ca9198cfc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Quelle: Lobbywatch; </a:t>
            </a:r>
            <a:r>
              <a:rPr lang="en" u="sng">
                <a:solidFill>
                  <a:schemeClr val="hlink"/>
                </a:solidFill>
                <a:hlinkClick r:id="rId3"/>
              </a:rPr>
              <a:t>https://lobbywatch.ch/de</a:t>
            </a:r>
            <a:r>
              <a:rPr lang="en"/>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c9b20195e9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c9b20195e9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Quelle: SRF; </a:t>
            </a:r>
            <a:r>
              <a:rPr lang="en" u="sng">
                <a:solidFill>
                  <a:schemeClr val="hlink"/>
                </a:solidFill>
                <a:hlinkClick r:id="rId3"/>
              </a:rPr>
              <a:t>https://www.srf.ch/news/schweiz/wahlen-2023/wahlen-2023-die-grosse-nachwahlanalyse-in-grafiken</a:t>
            </a:r>
            <a:r>
              <a:rPr lang="en"/>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c9b20195e9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c9b20195e9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Quelle: SRF</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c9b20195e9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c9b20195e9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Quelle: SRF; </a:t>
            </a:r>
            <a:r>
              <a:rPr lang="en" u="sng">
                <a:solidFill>
                  <a:schemeClr val="hlink"/>
                </a:solidFill>
                <a:hlinkClick r:id="rId3"/>
              </a:rPr>
              <a:t>https://www.srf.ch/audio/echo-der-zeit/das-klassische-wahlplakat-hat-bald-ausgedient?partId=10704041</a:t>
            </a:r>
            <a:r>
              <a:rPr lang="en"/>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718BA9-A592-4C11-A74C-EDB38D1171B5}"/>
              </a:ext>
            </a:extLst>
          </p:cNvPr>
          <p:cNvSpPr>
            <a:spLocks noGrp="1"/>
          </p:cNvSpPr>
          <p:nvPr>
            <p:ph type="ctrTitle"/>
          </p:nvPr>
        </p:nvSpPr>
        <p:spPr>
          <a:xfrm>
            <a:off x="1143000" y="841772"/>
            <a:ext cx="6858000" cy="1790700"/>
          </a:xfrm>
        </p:spPr>
        <p:txBody>
          <a:bodyPr anchor="b"/>
          <a:lstStyle>
            <a:lvl1pPr algn="ctr">
              <a:defRPr sz="4500"/>
            </a:lvl1pPr>
          </a:lstStyle>
          <a:p>
            <a:r>
              <a:rPr lang="de-DE"/>
              <a:t>Mastertitelformat bearbeiten</a:t>
            </a:r>
            <a:endParaRPr lang="de-CH"/>
          </a:p>
        </p:txBody>
      </p:sp>
      <p:sp>
        <p:nvSpPr>
          <p:cNvPr id="3" name="Untertitel 2">
            <a:extLst>
              <a:ext uri="{FF2B5EF4-FFF2-40B4-BE49-F238E27FC236}">
                <a16:creationId xmlns:a16="http://schemas.microsoft.com/office/drawing/2014/main" id="{339829BC-4ED0-464D-8791-A9645E425F1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C74596CD-829D-49FA-9E5D-34011A15AD10}"/>
              </a:ext>
            </a:extLst>
          </p:cNvPr>
          <p:cNvSpPr>
            <a:spLocks noGrp="1"/>
          </p:cNvSpPr>
          <p:nvPr>
            <p:ph type="dt" sz="half" idx="10"/>
          </p:nvPr>
        </p:nvSpPr>
        <p:spPr/>
        <p:txBody>
          <a:bodyPr/>
          <a:lstStyle/>
          <a:p>
            <a:pPr algn="r"/>
            <a:fld id="{8C549122-04A0-4453-A063-0259889A3111}" type="datetime1">
              <a:rPr lang="en-US" smtClean="0"/>
              <a:t>4/10/2024</a:t>
            </a:fld>
            <a:endParaRPr lang="en-US" dirty="0"/>
          </a:p>
        </p:txBody>
      </p:sp>
      <p:sp>
        <p:nvSpPr>
          <p:cNvPr id="5" name="Fußzeilenplatzhalter 4">
            <a:extLst>
              <a:ext uri="{FF2B5EF4-FFF2-40B4-BE49-F238E27FC236}">
                <a16:creationId xmlns:a16="http://schemas.microsoft.com/office/drawing/2014/main" id="{15184008-5308-4F60-9FFD-FA2D0DB2F22D}"/>
              </a:ext>
            </a:extLst>
          </p:cNvPr>
          <p:cNvSpPr>
            <a:spLocks noGrp="1"/>
          </p:cNvSpPr>
          <p:nvPr>
            <p:ph type="ftr" sz="quarter" idx="11"/>
          </p:nvPr>
        </p:nvSpPr>
        <p:spPr/>
        <p:txBody>
          <a:bodyPr/>
          <a:lstStyle/>
          <a:p>
            <a:endParaRPr lang="en-US" sz="750" dirty="0"/>
          </a:p>
        </p:txBody>
      </p:sp>
      <p:sp>
        <p:nvSpPr>
          <p:cNvPr id="6" name="Foliennummernplatzhalter 5">
            <a:extLst>
              <a:ext uri="{FF2B5EF4-FFF2-40B4-BE49-F238E27FC236}">
                <a16:creationId xmlns:a16="http://schemas.microsoft.com/office/drawing/2014/main" id="{3DCDBDA2-E3F8-4E46-97A2-6A21BD923513}"/>
              </a:ext>
            </a:extLst>
          </p:cNvPr>
          <p:cNvSpPr>
            <a:spLocks noGrp="1"/>
          </p:cNvSpPr>
          <p:nvPr>
            <p:ph type="sldNum" sz="quarter" idx="12"/>
          </p:nvPr>
        </p:nvSpPr>
        <p:spPr/>
        <p:txBody>
          <a:bodyPr/>
          <a:lstStyle/>
          <a:p>
            <a:fld id="{CB1E4CB7-CB13-4810-BF18-BE31AFC64F93}" type="slidenum">
              <a:rPr lang="en-US" smtClean="0"/>
              <a:pPr/>
              <a:t>‹Nr.›</a:t>
            </a:fld>
            <a:endParaRPr lang="en-US" sz="750" dirty="0"/>
          </a:p>
        </p:txBody>
      </p:sp>
    </p:spTree>
    <p:extLst>
      <p:ext uri="{BB962C8B-B14F-4D97-AF65-F5344CB8AC3E}">
        <p14:creationId xmlns:p14="http://schemas.microsoft.com/office/powerpoint/2010/main" val="2806245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A75B0F-7A5B-4D8D-95A2-B08CABA4B7E8}"/>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C3755A5A-AFD2-4787-A65F-46D42FEBA44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87B7B049-FA7E-42F7-B5F9-F80734CF4529}"/>
              </a:ext>
            </a:extLst>
          </p:cNvPr>
          <p:cNvSpPr>
            <a:spLocks noGrp="1"/>
          </p:cNvSpPr>
          <p:nvPr>
            <p:ph type="dt" sz="half" idx="10"/>
          </p:nvPr>
        </p:nvSpPr>
        <p:spPr/>
        <p:txBody>
          <a:bodyPr/>
          <a:lstStyle/>
          <a:p>
            <a:pPr algn="r"/>
            <a:fld id="{3602D135-F277-4075-B5FB-0740E8906B5C}" type="datetime1">
              <a:rPr lang="en-US" smtClean="0"/>
              <a:t>4/10/2024</a:t>
            </a:fld>
            <a:endParaRPr lang="en-US" dirty="0"/>
          </a:p>
        </p:txBody>
      </p:sp>
      <p:sp>
        <p:nvSpPr>
          <p:cNvPr id="5" name="Fußzeilenplatzhalter 4">
            <a:extLst>
              <a:ext uri="{FF2B5EF4-FFF2-40B4-BE49-F238E27FC236}">
                <a16:creationId xmlns:a16="http://schemas.microsoft.com/office/drawing/2014/main" id="{90955871-58B0-4D75-86C6-1C13B7365E2C}"/>
              </a:ext>
            </a:extLst>
          </p:cNvPr>
          <p:cNvSpPr>
            <a:spLocks noGrp="1"/>
          </p:cNvSpPr>
          <p:nvPr>
            <p:ph type="ftr" sz="quarter" idx="11"/>
          </p:nvPr>
        </p:nvSpPr>
        <p:spPr/>
        <p:txBody>
          <a:bodyPr/>
          <a:lstStyle/>
          <a:p>
            <a:endParaRPr lang="en-US" sz="750" dirty="0"/>
          </a:p>
        </p:txBody>
      </p:sp>
      <p:sp>
        <p:nvSpPr>
          <p:cNvPr id="6" name="Foliennummernplatzhalter 5">
            <a:extLst>
              <a:ext uri="{FF2B5EF4-FFF2-40B4-BE49-F238E27FC236}">
                <a16:creationId xmlns:a16="http://schemas.microsoft.com/office/drawing/2014/main" id="{95985D12-8201-4044-8A50-3882A7C9BE26}"/>
              </a:ext>
            </a:extLst>
          </p:cNvPr>
          <p:cNvSpPr>
            <a:spLocks noGrp="1"/>
          </p:cNvSpPr>
          <p:nvPr>
            <p:ph type="sldNum" sz="quarter" idx="12"/>
          </p:nvPr>
        </p:nvSpPr>
        <p:spPr/>
        <p:txBody>
          <a:bodyPr/>
          <a:lstStyle/>
          <a:p>
            <a:fld id="{CB1E4CB7-CB13-4810-BF18-BE31AFC64F93}" type="slidenum">
              <a:rPr lang="en-US" smtClean="0"/>
              <a:pPr/>
              <a:t>‹Nr.›</a:t>
            </a:fld>
            <a:endParaRPr lang="en-US" sz="750" dirty="0"/>
          </a:p>
        </p:txBody>
      </p:sp>
    </p:spTree>
    <p:extLst>
      <p:ext uri="{BB962C8B-B14F-4D97-AF65-F5344CB8AC3E}">
        <p14:creationId xmlns:p14="http://schemas.microsoft.com/office/powerpoint/2010/main" val="2431305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6C66D7-3DB6-4784-98CB-B846E7B22AD5}"/>
              </a:ext>
            </a:extLst>
          </p:cNvPr>
          <p:cNvSpPr>
            <a:spLocks noGrp="1"/>
          </p:cNvSpPr>
          <p:nvPr>
            <p:ph type="title"/>
          </p:nvPr>
        </p:nvSpPr>
        <p:spPr>
          <a:xfrm>
            <a:off x="623888" y="1282304"/>
            <a:ext cx="7886700" cy="2139553"/>
          </a:xfrm>
        </p:spPr>
        <p:txBody>
          <a:bodyPr anchor="b"/>
          <a:lstStyle>
            <a:lvl1pPr>
              <a:defRPr sz="4500"/>
            </a:lvl1pPr>
          </a:lstStyle>
          <a:p>
            <a:r>
              <a:rPr lang="de-DE"/>
              <a:t>Mastertitelformat bearbeiten</a:t>
            </a:r>
            <a:endParaRPr lang="de-CH"/>
          </a:p>
        </p:txBody>
      </p:sp>
      <p:sp>
        <p:nvSpPr>
          <p:cNvPr id="3" name="Textplatzhalter 2">
            <a:extLst>
              <a:ext uri="{FF2B5EF4-FFF2-40B4-BE49-F238E27FC236}">
                <a16:creationId xmlns:a16="http://schemas.microsoft.com/office/drawing/2014/main" id="{5FC8C705-AA04-4B88-A66C-CD78AFA9F3F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9B3F836-326A-4297-A79D-AFC3A6079823}"/>
              </a:ext>
            </a:extLst>
          </p:cNvPr>
          <p:cNvSpPr>
            <a:spLocks noGrp="1"/>
          </p:cNvSpPr>
          <p:nvPr>
            <p:ph type="dt" sz="half" idx="10"/>
          </p:nvPr>
        </p:nvSpPr>
        <p:spPr/>
        <p:txBody>
          <a:bodyPr/>
          <a:lstStyle/>
          <a:p>
            <a:pPr algn="r"/>
            <a:fld id="{207C4B18-06BF-46CA-B2D3-4A0F8C28C2A4}" type="datetime1">
              <a:rPr lang="en-US" smtClean="0"/>
              <a:t>4/10/2024</a:t>
            </a:fld>
            <a:endParaRPr lang="en-US" dirty="0"/>
          </a:p>
        </p:txBody>
      </p:sp>
      <p:sp>
        <p:nvSpPr>
          <p:cNvPr id="5" name="Fußzeilenplatzhalter 4">
            <a:extLst>
              <a:ext uri="{FF2B5EF4-FFF2-40B4-BE49-F238E27FC236}">
                <a16:creationId xmlns:a16="http://schemas.microsoft.com/office/drawing/2014/main" id="{0E1CB83D-8C27-4DD5-9536-46CE5EC6A9E7}"/>
              </a:ext>
            </a:extLst>
          </p:cNvPr>
          <p:cNvSpPr>
            <a:spLocks noGrp="1"/>
          </p:cNvSpPr>
          <p:nvPr>
            <p:ph type="ftr" sz="quarter" idx="11"/>
          </p:nvPr>
        </p:nvSpPr>
        <p:spPr/>
        <p:txBody>
          <a:bodyPr/>
          <a:lstStyle/>
          <a:p>
            <a:endParaRPr lang="en-US" sz="750" dirty="0"/>
          </a:p>
        </p:txBody>
      </p:sp>
      <p:sp>
        <p:nvSpPr>
          <p:cNvPr id="6" name="Foliennummernplatzhalter 5">
            <a:extLst>
              <a:ext uri="{FF2B5EF4-FFF2-40B4-BE49-F238E27FC236}">
                <a16:creationId xmlns:a16="http://schemas.microsoft.com/office/drawing/2014/main" id="{443BEB5E-8B96-480D-9379-029D871714D3}"/>
              </a:ext>
            </a:extLst>
          </p:cNvPr>
          <p:cNvSpPr>
            <a:spLocks noGrp="1"/>
          </p:cNvSpPr>
          <p:nvPr>
            <p:ph type="sldNum" sz="quarter" idx="12"/>
          </p:nvPr>
        </p:nvSpPr>
        <p:spPr/>
        <p:txBody>
          <a:bodyPr/>
          <a:lstStyle/>
          <a:p>
            <a:fld id="{CB1E4CB7-CB13-4810-BF18-BE31AFC64F93}" type="slidenum">
              <a:rPr lang="en-US" smtClean="0"/>
              <a:pPr/>
              <a:t>‹Nr.›</a:t>
            </a:fld>
            <a:endParaRPr lang="en-US" sz="750" dirty="0"/>
          </a:p>
        </p:txBody>
      </p:sp>
    </p:spTree>
    <p:extLst>
      <p:ext uri="{BB962C8B-B14F-4D97-AF65-F5344CB8AC3E}">
        <p14:creationId xmlns:p14="http://schemas.microsoft.com/office/powerpoint/2010/main" val="2815527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E36CF0-0AE4-4BA0-864C-E69A9A8A8894}"/>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E95B56F-3B28-415E-B114-9403BAC95FDF}"/>
              </a:ext>
            </a:extLst>
          </p:cNvPr>
          <p:cNvSpPr>
            <a:spLocks noGrp="1"/>
          </p:cNvSpPr>
          <p:nvPr>
            <p:ph sz="half" idx="1"/>
          </p:nvPr>
        </p:nvSpPr>
        <p:spPr>
          <a:xfrm>
            <a:off x="628650" y="1369219"/>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6108880A-D7F2-42E4-BED3-8290EF844006}"/>
              </a:ext>
            </a:extLst>
          </p:cNvPr>
          <p:cNvSpPr>
            <a:spLocks noGrp="1"/>
          </p:cNvSpPr>
          <p:nvPr>
            <p:ph sz="half" idx="2"/>
          </p:nvPr>
        </p:nvSpPr>
        <p:spPr>
          <a:xfrm>
            <a:off x="4629150" y="1369219"/>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209E1D82-16D8-40C8-8653-8A6095FCAEAC}"/>
              </a:ext>
            </a:extLst>
          </p:cNvPr>
          <p:cNvSpPr>
            <a:spLocks noGrp="1"/>
          </p:cNvSpPr>
          <p:nvPr>
            <p:ph type="dt" sz="half" idx="10"/>
          </p:nvPr>
        </p:nvSpPr>
        <p:spPr/>
        <p:txBody>
          <a:bodyPr/>
          <a:lstStyle/>
          <a:p>
            <a:pPr algn="r"/>
            <a:fld id="{E172F6C5-FA12-4F19-BE1A-5948D3127132}" type="datetime1">
              <a:rPr lang="en-US" smtClean="0"/>
              <a:t>4/10/2024</a:t>
            </a:fld>
            <a:endParaRPr lang="en-US" dirty="0"/>
          </a:p>
        </p:txBody>
      </p:sp>
      <p:sp>
        <p:nvSpPr>
          <p:cNvPr id="6" name="Fußzeilenplatzhalter 5">
            <a:extLst>
              <a:ext uri="{FF2B5EF4-FFF2-40B4-BE49-F238E27FC236}">
                <a16:creationId xmlns:a16="http://schemas.microsoft.com/office/drawing/2014/main" id="{5C788A42-9ACF-4F8C-9A1F-71884E9B097A}"/>
              </a:ext>
            </a:extLst>
          </p:cNvPr>
          <p:cNvSpPr>
            <a:spLocks noGrp="1"/>
          </p:cNvSpPr>
          <p:nvPr>
            <p:ph type="ftr" sz="quarter" idx="11"/>
          </p:nvPr>
        </p:nvSpPr>
        <p:spPr/>
        <p:txBody>
          <a:bodyPr/>
          <a:lstStyle/>
          <a:p>
            <a:endParaRPr lang="en-US" sz="750" dirty="0"/>
          </a:p>
        </p:txBody>
      </p:sp>
      <p:sp>
        <p:nvSpPr>
          <p:cNvPr id="7" name="Foliennummernplatzhalter 6">
            <a:extLst>
              <a:ext uri="{FF2B5EF4-FFF2-40B4-BE49-F238E27FC236}">
                <a16:creationId xmlns:a16="http://schemas.microsoft.com/office/drawing/2014/main" id="{36BF480E-561E-4FA0-A1A4-893E999CAA08}"/>
              </a:ext>
            </a:extLst>
          </p:cNvPr>
          <p:cNvSpPr>
            <a:spLocks noGrp="1"/>
          </p:cNvSpPr>
          <p:nvPr>
            <p:ph type="sldNum" sz="quarter" idx="12"/>
          </p:nvPr>
        </p:nvSpPr>
        <p:spPr/>
        <p:txBody>
          <a:bodyPr/>
          <a:lstStyle/>
          <a:p>
            <a:fld id="{CB1E4CB7-CB13-4810-BF18-BE31AFC64F93}" type="slidenum">
              <a:rPr lang="en-US" smtClean="0"/>
              <a:pPr/>
              <a:t>‹Nr.›</a:t>
            </a:fld>
            <a:endParaRPr lang="en-US" sz="750" dirty="0"/>
          </a:p>
        </p:txBody>
      </p:sp>
    </p:spTree>
    <p:extLst>
      <p:ext uri="{BB962C8B-B14F-4D97-AF65-F5344CB8AC3E}">
        <p14:creationId xmlns:p14="http://schemas.microsoft.com/office/powerpoint/2010/main" val="4162457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4E62D6-474A-4BCF-8862-6B961DBD3A8D}"/>
              </a:ext>
            </a:extLst>
          </p:cNvPr>
          <p:cNvSpPr>
            <a:spLocks noGrp="1"/>
          </p:cNvSpPr>
          <p:nvPr>
            <p:ph type="title"/>
          </p:nvPr>
        </p:nvSpPr>
        <p:spPr>
          <a:xfrm>
            <a:off x="629841" y="273844"/>
            <a:ext cx="7886700" cy="994172"/>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DD129763-257D-4C2D-8F0D-0497C49CAEB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C76868B1-CDCA-4093-930F-2B377A0488DC}"/>
              </a:ext>
            </a:extLst>
          </p:cNvPr>
          <p:cNvSpPr>
            <a:spLocks noGrp="1"/>
          </p:cNvSpPr>
          <p:nvPr>
            <p:ph sz="half" idx="2"/>
          </p:nvPr>
        </p:nvSpPr>
        <p:spPr>
          <a:xfrm>
            <a:off x="629842" y="1878806"/>
            <a:ext cx="3868340" cy="276344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DAEB05C7-9824-4DBF-BC8E-D56893DA6E8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5E0CA11D-990D-4E6C-91BA-9D09CB9FDC50}"/>
              </a:ext>
            </a:extLst>
          </p:cNvPr>
          <p:cNvSpPr>
            <a:spLocks noGrp="1"/>
          </p:cNvSpPr>
          <p:nvPr>
            <p:ph sz="quarter" idx="4"/>
          </p:nvPr>
        </p:nvSpPr>
        <p:spPr>
          <a:xfrm>
            <a:off x="4629150" y="1878806"/>
            <a:ext cx="3887391" cy="276344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3B56F255-1BE7-4555-A733-E93BB347C295}"/>
              </a:ext>
            </a:extLst>
          </p:cNvPr>
          <p:cNvSpPr>
            <a:spLocks noGrp="1"/>
          </p:cNvSpPr>
          <p:nvPr>
            <p:ph type="dt" sz="half" idx="10"/>
          </p:nvPr>
        </p:nvSpPr>
        <p:spPr/>
        <p:txBody>
          <a:bodyPr/>
          <a:lstStyle/>
          <a:p>
            <a:pPr algn="r"/>
            <a:fld id="{6EC75DD2-77C3-4F01-BAB8-FD098A66167F}" type="datetime1">
              <a:rPr lang="en-US" smtClean="0"/>
              <a:t>4/10/2024</a:t>
            </a:fld>
            <a:endParaRPr lang="en-US" dirty="0"/>
          </a:p>
        </p:txBody>
      </p:sp>
      <p:sp>
        <p:nvSpPr>
          <p:cNvPr id="8" name="Fußzeilenplatzhalter 7">
            <a:extLst>
              <a:ext uri="{FF2B5EF4-FFF2-40B4-BE49-F238E27FC236}">
                <a16:creationId xmlns:a16="http://schemas.microsoft.com/office/drawing/2014/main" id="{21599910-C30D-48DC-BD82-A3041966BE5F}"/>
              </a:ext>
            </a:extLst>
          </p:cNvPr>
          <p:cNvSpPr>
            <a:spLocks noGrp="1"/>
          </p:cNvSpPr>
          <p:nvPr>
            <p:ph type="ftr" sz="quarter" idx="11"/>
          </p:nvPr>
        </p:nvSpPr>
        <p:spPr/>
        <p:txBody>
          <a:bodyPr/>
          <a:lstStyle/>
          <a:p>
            <a:endParaRPr lang="en-US" sz="750" dirty="0"/>
          </a:p>
        </p:txBody>
      </p:sp>
      <p:sp>
        <p:nvSpPr>
          <p:cNvPr id="9" name="Foliennummernplatzhalter 8">
            <a:extLst>
              <a:ext uri="{FF2B5EF4-FFF2-40B4-BE49-F238E27FC236}">
                <a16:creationId xmlns:a16="http://schemas.microsoft.com/office/drawing/2014/main" id="{723AB0A3-A788-4469-A830-EC727B933F8A}"/>
              </a:ext>
            </a:extLst>
          </p:cNvPr>
          <p:cNvSpPr>
            <a:spLocks noGrp="1"/>
          </p:cNvSpPr>
          <p:nvPr>
            <p:ph type="sldNum" sz="quarter" idx="12"/>
          </p:nvPr>
        </p:nvSpPr>
        <p:spPr/>
        <p:txBody>
          <a:bodyPr/>
          <a:lstStyle/>
          <a:p>
            <a:fld id="{CB1E4CB7-CB13-4810-BF18-BE31AFC64F93}" type="slidenum">
              <a:rPr lang="en-US" smtClean="0"/>
              <a:pPr/>
              <a:t>‹Nr.›</a:t>
            </a:fld>
            <a:endParaRPr lang="en-US" sz="750" dirty="0"/>
          </a:p>
        </p:txBody>
      </p:sp>
    </p:spTree>
    <p:extLst>
      <p:ext uri="{BB962C8B-B14F-4D97-AF65-F5344CB8AC3E}">
        <p14:creationId xmlns:p14="http://schemas.microsoft.com/office/powerpoint/2010/main" val="34653288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3BAAF5-5387-4764-8BB9-EE12ECD40C6D}"/>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13703F55-655A-4A05-81CE-68D43D5727CE}"/>
              </a:ext>
            </a:extLst>
          </p:cNvPr>
          <p:cNvSpPr>
            <a:spLocks noGrp="1"/>
          </p:cNvSpPr>
          <p:nvPr>
            <p:ph type="dt" sz="half" idx="10"/>
          </p:nvPr>
        </p:nvSpPr>
        <p:spPr/>
        <p:txBody>
          <a:bodyPr/>
          <a:lstStyle/>
          <a:p>
            <a:pPr algn="r"/>
            <a:fld id="{9AA6D5F2-9E68-4D11-8F81-B4FE45F8FCD5}" type="datetime1">
              <a:rPr lang="en-US" smtClean="0"/>
              <a:t>4/10/2024</a:t>
            </a:fld>
            <a:endParaRPr lang="en-US" dirty="0"/>
          </a:p>
        </p:txBody>
      </p:sp>
      <p:sp>
        <p:nvSpPr>
          <p:cNvPr id="4" name="Fußzeilenplatzhalter 3">
            <a:extLst>
              <a:ext uri="{FF2B5EF4-FFF2-40B4-BE49-F238E27FC236}">
                <a16:creationId xmlns:a16="http://schemas.microsoft.com/office/drawing/2014/main" id="{4A6A3996-B510-4B2E-B9DB-80527F5CA577}"/>
              </a:ext>
            </a:extLst>
          </p:cNvPr>
          <p:cNvSpPr>
            <a:spLocks noGrp="1"/>
          </p:cNvSpPr>
          <p:nvPr>
            <p:ph type="ftr" sz="quarter" idx="11"/>
          </p:nvPr>
        </p:nvSpPr>
        <p:spPr/>
        <p:txBody>
          <a:bodyPr/>
          <a:lstStyle/>
          <a:p>
            <a:endParaRPr lang="en-US" sz="750" dirty="0"/>
          </a:p>
        </p:txBody>
      </p:sp>
      <p:sp>
        <p:nvSpPr>
          <p:cNvPr id="5" name="Foliennummernplatzhalter 4">
            <a:extLst>
              <a:ext uri="{FF2B5EF4-FFF2-40B4-BE49-F238E27FC236}">
                <a16:creationId xmlns:a16="http://schemas.microsoft.com/office/drawing/2014/main" id="{ABA2F99B-C860-4CC1-A5F4-CFB9FCAE9540}"/>
              </a:ext>
            </a:extLst>
          </p:cNvPr>
          <p:cNvSpPr>
            <a:spLocks noGrp="1"/>
          </p:cNvSpPr>
          <p:nvPr>
            <p:ph type="sldNum" sz="quarter" idx="12"/>
          </p:nvPr>
        </p:nvSpPr>
        <p:spPr/>
        <p:txBody>
          <a:bodyPr/>
          <a:lstStyle/>
          <a:p>
            <a:fld id="{CB1E4CB7-CB13-4810-BF18-BE31AFC64F93}" type="slidenum">
              <a:rPr lang="en-US" smtClean="0"/>
              <a:pPr/>
              <a:t>‹Nr.›</a:t>
            </a:fld>
            <a:endParaRPr lang="en-US" sz="750" dirty="0"/>
          </a:p>
        </p:txBody>
      </p:sp>
    </p:spTree>
    <p:extLst>
      <p:ext uri="{BB962C8B-B14F-4D97-AF65-F5344CB8AC3E}">
        <p14:creationId xmlns:p14="http://schemas.microsoft.com/office/powerpoint/2010/main" val="39367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3A72B88-247F-4F66-BA77-804AC7E56DDE}"/>
              </a:ext>
            </a:extLst>
          </p:cNvPr>
          <p:cNvSpPr>
            <a:spLocks noGrp="1"/>
          </p:cNvSpPr>
          <p:nvPr>
            <p:ph type="dt" sz="half" idx="10"/>
          </p:nvPr>
        </p:nvSpPr>
        <p:spPr/>
        <p:txBody>
          <a:bodyPr/>
          <a:lstStyle/>
          <a:p>
            <a:pPr algn="r"/>
            <a:fld id="{A9556132-522C-4252-AEDE-45128A1841B4}" type="datetime1">
              <a:rPr lang="en-US" smtClean="0"/>
              <a:t>4/10/2024</a:t>
            </a:fld>
            <a:endParaRPr lang="en-US" dirty="0"/>
          </a:p>
        </p:txBody>
      </p:sp>
      <p:sp>
        <p:nvSpPr>
          <p:cNvPr id="3" name="Fußzeilenplatzhalter 2">
            <a:extLst>
              <a:ext uri="{FF2B5EF4-FFF2-40B4-BE49-F238E27FC236}">
                <a16:creationId xmlns:a16="http://schemas.microsoft.com/office/drawing/2014/main" id="{D8A7E59A-ACD9-443C-886E-D934FF9AC02C}"/>
              </a:ext>
            </a:extLst>
          </p:cNvPr>
          <p:cNvSpPr>
            <a:spLocks noGrp="1"/>
          </p:cNvSpPr>
          <p:nvPr>
            <p:ph type="ftr" sz="quarter" idx="11"/>
          </p:nvPr>
        </p:nvSpPr>
        <p:spPr/>
        <p:txBody>
          <a:bodyPr/>
          <a:lstStyle/>
          <a:p>
            <a:endParaRPr lang="en-US" sz="750" dirty="0"/>
          </a:p>
        </p:txBody>
      </p:sp>
      <p:sp>
        <p:nvSpPr>
          <p:cNvPr id="4" name="Foliennummernplatzhalter 3">
            <a:extLst>
              <a:ext uri="{FF2B5EF4-FFF2-40B4-BE49-F238E27FC236}">
                <a16:creationId xmlns:a16="http://schemas.microsoft.com/office/drawing/2014/main" id="{90AF95D4-D285-4532-97D0-4359D9EC648D}"/>
              </a:ext>
            </a:extLst>
          </p:cNvPr>
          <p:cNvSpPr>
            <a:spLocks noGrp="1"/>
          </p:cNvSpPr>
          <p:nvPr>
            <p:ph type="sldNum" sz="quarter" idx="12"/>
          </p:nvPr>
        </p:nvSpPr>
        <p:spPr/>
        <p:txBody>
          <a:bodyPr/>
          <a:lstStyle/>
          <a:p>
            <a:fld id="{CB1E4CB7-CB13-4810-BF18-BE31AFC64F93}" type="slidenum">
              <a:rPr lang="en-US" smtClean="0"/>
              <a:pPr/>
              <a:t>‹Nr.›</a:t>
            </a:fld>
            <a:endParaRPr lang="en-US" sz="750" dirty="0"/>
          </a:p>
        </p:txBody>
      </p:sp>
    </p:spTree>
    <p:extLst>
      <p:ext uri="{BB962C8B-B14F-4D97-AF65-F5344CB8AC3E}">
        <p14:creationId xmlns:p14="http://schemas.microsoft.com/office/powerpoint/2010/main" val="2923057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3A2085-A025-4478-AF52-88BC859EAF77}"/>
              </a:ext>
            </a:extLst>
          </p:cNvPr>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CFBB5FD-C9DA-44B9-B190-C9A9CD74C37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F2D7D8C0-1967-41DD-A500-D335768F17C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EC443858-264D-4784-AE41-D6D4B896D410}"/>
              </a:ext>
            </a:extLst>
          </p:cNvPr>
          <p:cNvSpPr>
            <a:spLocks noGrp="1"/>
          </p:cNvSpPr>
          <p:nvPr>
            <p:ph type="dt" sz="half" idx="10"/>
          </p:nvPr>
        </p:nvSpPr>
        <p:spPr/>
        <p:txBody>
          <a:bodyPr/>
          <a:lstStyle/>
          <a:p>
            <a:pPr algn="r"/>
            <a:fld id="{D03D4AFB-00FA-4B82-A8B2-B752D7AAA931}" type="datetime1">
              <a:rPr lang="en-US" smtClean="0"/>
              <a:t>4/10/2024</a:t>
            </a:fld>
            <a:endParaRPr lang="en-US" dirty="0"/>
          </a:p>
        </p:txBody>
      </p:sp>
      <p:sp>
        <p:nvSpPr>
          <p:cNvPr id="6" name="Fußzeilenplatzhalter 5">
            <a:extLst>
              <a:ext uri="{FF2B5EF4-FFF2-40B4-BE49-F238E27FC236}">
                <a16:creationId xmlns:a16="http://schemas.microsoft.com/office/drawing/2014/main" id="{05683D93-72FD-414B-9B62-2010F6996998}"/>
              </a:ext>
            </a:extLst>
          </p:cNvPr>
          <p:cNvSpPr>
            <a:spLocks noGrp="1"/>
          </p:cNvSpPr>
          <p:nvPr>
            <p:ph type="ftr" sz="quarter" idx="11"/>
          </p:nvPr>
        </p:nvSpPr>
        <p:spPr/>
        <p:txBody>
          <a:bodyPr/>
          <a:lstStyle/>
          <a:p>
            <a:endParaRPr lang="en-US" sz="750" dirty="0"/>
          </a:p>
        </p:txBody>
      </p:sp>
      <p:sp>
        <p:nvSpPr>
          <p:cNvPr id="7" name="Foliennummernplatzhalter 6">
            <a:extLst>
              <a:ext uri="{FF2B5EF4-FFF2-40B4-BE49-F238E27FC236}">
                <a16:creationId xmlns:a16="http://schemas.microsoft.com/office/drawing/2014/main" id="{976DBF2D-6FEF-4180-B0BA-1DEBE211D2A1}"/>
              </a:ext>
            </a:extLst>
          </p:cNvPr>
          <p:cNvSpPr>
            <a:spLocks noGrp="1"/>
          </p:cNvSpPr>
          <p:nvPr>
            <p:ph type="sldNum" sz="quarter" idx="12"/>
          </p:nvPr>
        </p:nvSpPr>
        <p:spPr/>
        <p:txBody>
          <a:bodyPr/>
          <a:lstStyle/>
          <a:p>
            <a:fld id="{CB1E4CB7-CB13-4810-BF18-BE31AFC64F93}" type="slidenum">
              <a:rPr lang="en-US" smtClean="0"/>
              <a:pPr/>
              <a:t>‹Nr.›</a:t>
            </a:fld>
            <a:endParaRPr lang="en-US" sz="750" dirty="0"/>
          </a:p>
        </p:txBody>
      </p:sp>
    </p:spTree>
    <p:extLst>
      <p:ext uri="{BB962C8B-B14F-4D97-AF65-F5344CB8AC3E}">
        <p14:creationId xmlns:p14="http://schemas.microsoft.com/office/powerpoint/2010/main" val="2597644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2B3B90-9ACA-421C-BCBC-26B57B06A453}"/>
              </a:ext>
            </a:extLst>
          </p:cNvPr>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de-CH"/>
          </a:p>
        </p:txBody>
      </p:sp>
      <p:sp>
        <p:nvSpPr>
          <p:cNvPr id="3" name="Bildplatzhalter 2">
            <a:extLst>
              <a:ext uri="{FF2B5EF4-FFF2-40B4-BE49-F238E27FC236}">
                <a16:creationId xmlns:a16="http://schemas.microsoft.com/office/drawing/2014/main" id="{7CF830DD-A2D6-4295-AB6C-F3CB9D8FC56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CH"/>
          </a:p>
        </p:txBody>
      </p:sp>
      <p:sp>
        <p:nvSpPr>
          <p:cNvPr id="4" name="Textplatzhalter 3">
            <a:extLst>
              <a:ext uri="{FF2B5EF4-FFF2-40B4-BE49-F238E27FC236}">
                <a16:creationId xmlns:a16="http://schemas.microsoft.com/office/drawing/2014/main" id="{39343D89-D6B1-4DCD-8254-2937D3BBFD1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6E87B464-9E93-4271-908C-3FFC70B79013}"/>
              </a:ext>
            </a:extLst>
          </p:cNvPr>
          <p:cNvSpPr>
            <a:spLocks noGrp="1"/>
          </p:cNvSpPr>
          <p:nvPr>
            <p:ph type="dt" sz="half" idx="10"/>
          </p:nvPr>
        </p:nvSpPr>
        <p:spPr/>
        <p:txBody>
          <a:bodyPr/>
          <a:lstStyle/>
          <a:p>
            <a:pPr algn="r"/>
            <a:fld id="{9D99E72F-7423-426E-9BDF-2F1447A8297E}" type="datetime1">
              <a:rPr lang="en-US" smtClean="0"/>
              <a:t>4/10/2024</a:t>
            </a:fld>
            <a:endParaRPr lang="en-US" dirty="0"/>
          </a:p>
        </p:txBody>
      </p:sp>
      <p:sp>
        <p:nvSpPr>
          <p:cNvPr id="6" name="Fußzeilenplatzhalter 5">
            <a:extLst>
              <a:ext uri="{FF2B5EF4-FFF2-40B4-BE49-F238E27FC236}">
                <a16:creationId xmlns:a16="http://schemas.microsoft.com/office/drawing/2014/main" id="{31BA0007-7602-43C5-87A2-FCF9CC4D9881}"/>
              </a:ext>
            </a:extLst>
          </p:cNvPr>
          <p:cNvSpPr>
            <a:spLocks noGrp="1"/>
          </p:cNvSpPr>
          <p:nvPr>
            <p:ph type="ftr" sz="quarter" idx="11"/>
          </p:nvPr>
        </p:nvSpPr>
        <p:spPr/>
        <p:txBody>
          <a:bodyPr/>
          <a:lstStyle/>
          <a:p>
            <a:endParaRPr lang="en-US" sz="750" dirty="0"/>
          </a:p>
        </p:txBody>
      </p:sp>
      <p:sp>
        <p:nvSpPr>
          <p:cNvPr id="7" name="Foliennummernplatzhalter 6">
            <a:extLst>
              <a:ext uri="{FF2B5EF4-FFF2-40B4-BE49-F238E27FC236}">
                <a16:creationId xmlns:a16="http://schemas.microsoft.com/office/drawing/2014/main" id="{CDEF1A29-5223-4631-81D2-3FA52D1760E9}"/>
              </a:ext>
            </a:extLst>
          </p:cNvPr>
          <p:cNvSpPr>
            <a:spLocks noGrp="1"/>
          </p:cNvSpPr>
          <p:nvPr>
            <p:ph type="sldNum" sz="quarter" idx="12"/>
          </p:nvPr>
        </p:nvSpPr>
        <p:spPr/>
        <p:txBody>
          <a:bodyPr/>
          <a:lstStyle/>
          <a:p>
            <a:fld id="{CB1E4CB7-CB13-4810-BF18-BE31AFC64F93}" type="slidenum">
              <a:rPr lang="en-US" smtClean="0"/>
              <a:pPr/>
              <a:t>‹Nr.›</a:t>
            </a:fld>
            <a:endParaRPr lang="en-US" sz="750" dirty="0"/>
          </a:p>
        </p:txBody>
      </p:sp>
    </p:spTree>
    <p:extLst>
      <p:ext uri="{BB962C8B-B14F-4D97-AF65-F5344CB8AC3E}">
        <p14:creationId xmlns:p14="http://schemas.microsoft.com/office/powerpoint/2010/main" val="4071092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9F279-C4F0-41B6-AF1C-FEDF51983648}"/>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580D2E52-CD0C-4D98-B6A6-544E4A3C207C}"/>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571D2180-D634-4482-A170-FF8118E36D2E}"/>
              </a:ext>
            </a:extLst>
          </p:cNvPr>
          <p:cNvSpPr>
            <a:spLocks noGrp="1"/>
          </p:cNvSpPr>
          <p:nvPr>
            <p:ph type="dt" sz="half" idx="10"/>
          </p:nvPr>
        </p:nvSpPr>
        <p:spPr/>
        <p:txBody>
          <a:bodyPr/>
          <a:lstStyle/>
          <a:p>
            <a:pPr algn="r"/>
            <a:fld id="{17408BF6-7E87-4B3A-A2BE-60F899829C0F}" type="datetime1">
              <a:rPr lang="en-US" smtClean="0"/>
              <a:t>4/10/2024</a:t>
            </a:fld>
            <a:endParaRPr lang="en-US" dirty="0"/>
          </a:p>
        </p:txBody>
      </p:sp>
      <p:sp>
        <p:nvSpPr>
          <p:cNvPr id="5" name="Fußzeilenplatzhalter 4">
            <a:extLst>
              <a:ext uri="{FF2B5EF4-FFF2-40B4-BE49-F238E27FC236}">
                <a16:creationId xmlns:a16="http://schemas.microsoft.com/office/drawing/2014/main" id="{49CF1D9D-A169-4C16-B0B3-1BC61F32CB0E}"/>
              </a:ext>
            </a:extLst>
          </p:cNvPr>
          <p:cNvSpPr>
            <a:spLocks noGrp="1"/>
          </p:cNvSpPr>
          <p:nvPr>
            <p:ph type="ftr" sz="quarter" idx="11"/>
          </p:nvPr>
        </p:nvSpPr>
        <p:spPr/>
        <p:txBody>
          <a:bodyPr/>
          <a:lstStyle/>
          <a:p>
            <a:endParaRPr lang="en-US" sz="750" dirty="0"/>
          </a:p>
        </p:txBody>
      </p:sp>
      <p:sp>
        <p:nvSpPr>
          <p:cNvPr id="6" name="Foliennummernplatzhalter 5">
            <a:extLst>
              <a:ext uri="{FF2B5EF4-FFF2-40B4-BE49-F238E27FC236}">
                <a16:creationId xmlns:a16="http://schemas.microsoft.com/office/drawing/2014/main" id="{475F022D-B2E2-4C4B-9342-1AE93CE92E99}"/>
              </a:ext>
            </a:extLst>
          </p:cNvPr>
          <p:cNvSpPr>
            <a:spLocks noGrp="1"/>
          </p:cNvSpPr>
          <p:nvPr>
            <p:ph type="sldNum" sz="quarter" idx="12"/>
          </p:nvPr>
        </p:nvSpPr>
        <p:spPr/>
        <p:txBody>
          <a:bodyPr/>
          <a:lstStyle/>
          <a:p>
            <a:fld id="{CB1E4CB7-CB13-4810-BF18-BE31AFC64F93}" type="slidenum">
              <a:rPr lang="en-US" smtClean="0"/>
              <a:pPr/>
              <a:t>‹Nr.›</a:t>
            </a:fld>
            <a:endParaRPr lang="en-US" sz="750" dirty="0"/>
          </a:p>
        </p:txBody>
      </p:sp>
    </p:spTree>
    <p:extLst>
      <p:ext uri="{BB962C8B-B14F-4D97-AF65-F5344CB8AC3E}">
        <p14:creationId xmlns:p14="http://schemas.microsoft.com/office/powerpoint/2010/main" val="2991137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0A4491F-AC1F-400A-A27D-61930794C2B3}"/>
              </a:ext>
            </a:extLst>
          </p:cNvPr>
          <p:cNvSpPr>
            <a:spLocks noGrp="1"/>
          </p:cNvSpPr>
          <p:nvPr>
            <p:ph type="title" orient="vert"/>
          </p:nvPr>
        </p:nvSpPr>
        <p:spPr>
          <a:xfrm>
            <a:off x="6543675" y="273844"/>
            <a:ext cx="1971675" cy="4358879"/>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E0713D75-5258-450B-98C8-5825E6FB29B4}"/>
              </a:ext>
            </a:extLst>
          </p:cNvPr>
          <p:cNvSpPr>
            <a:spLocks noGrp="1"/>
          </p:cNvSpPr>
          <p:nvPr>
            <p:ph type="body" orient="vert" idx="1"/>
          </p:nvPr>
        </p:nvSpPr>
        <p:spPr>
          <a:xfrm>
            <a:off x="628650" y="273844"/>
            <a:ext cx="5800725" cy="4358879"/>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C3230CB7-CC81-426F-B128-5C3390D09F9A}"/>
              </a:ext>
            </a:extLst>
          </p:cNvPr>
          <p:cNvSpPr>
            <a:spLocks noGrp="1"/>
          </p:cNvSpPr>
          <p:nvPr>
            <p:ph type="dt" sz="half" idx="10"/>
          </p:nvPr>
        </p:nvSpPr>
        <p:spPr/>
        <p:txBody>
          <a:bodyPr/>
          <a:lstStyle/>
          <a:p>
            <a:pPr algn="r"/>
            <a:fld id="{7F41A36A-6DAA-4CAA-B578-3BC5F1DA921B}" type="datetime1">
              <a:rPr lang="en-US" smtClean="0"/>
              <a:t>4/10/2024</a:t>
            </a:fld>
            <a:endParaRPr lang="en-US" dirty="0"/>
          </a:p>
        </p:txBody>
      </p:sp>
      <p:sp>
        <p:nvSpPr>
          <p:cNvPr id="5" name="Fußzeilenplatzhalter 4">
            <a:extLst>
              <a:ext uri="{FF2B5EF4-FFF2-40B4-BE49-F238E27FC236}">
                <a16:creationId xmlns:a16="http://schemas.microsoft.com/office/drawing/2014/main" id="{9EFF22DA-14AE-4619-B8AC-EF17AB7CAE31}"/>
              </a:ext>
            </a:extLst>
          </p:cNvPr>
          <p:cNvSpPr>
            <a:spLocks noGrp="1"/>
          </p:cNvSpPr>
          <p:nvPr>
            <p:ph type="ftr" sz="quarter" idx="11"/>
          </p:nvPr>
        </p:nvSpPr>
        <p:spPr/>
        <p:txBody>
          <a:bodyPr/>
          <a:lstStyle/>
          <a:p>
            <a:endParaRPr lang="en-US" sz="750" dirty="0"/>
          </a:p>
        </p:txBody>
      </p:sp>
      <p:sp>
        <p:nvSpPr>
          <p:cNvPr id="6" name="Foliennummernplatzhalter 5">
            <a:extLst>
              <a:ext uri="{FF2B5EF4-FFF2-40B4-BE49-F238E27FC236}">
                <a16:creationId xmlns:a16="http://schemas.microsoft.com/office/drawing/2014/main" id="{4F75CAAB-F2C4-4E18-B3A1-F161A68C79B8}"/>
              </a:ext>
            </a:extLst>
          </p:cNvPr>
          <p:cNvSpPr>
            <a:spLocks noGrp="1"/>
          </p:cNvSpPr>
          <p:nvPr>
            <p:ph type="sldNum" sz="quarter" idx="12"/>
          </p:nvPr>
        </p:nvSpPr>
        <p:spPr/>
        <p:txBody>
          <a:bodyPr/>
          <a:lstStyle/>
          <a:p>
            <a:fld id="{CB1E4CB7-CB13-4810-BF18-BE31AFC64F93}" type="slidenum">
              <a:rPr lang="en-US" smtClean="0"/>
              <a:pPr/>
              <a:t>‹Nr.›</a:t>
            </a:fld>
            <a:endParaRPr lang="en-US" sz="750" dirty="0"/>
          </a:p>
        </p:txBody>
      </p:sp>
    </p:spTree>
    <p:extLst>
      <p:ext uri="{BB962C8B-B14F-4D97-AF65-F5344CB8AC3E}">
        <p14:creationId xmlns:p14="http://schemas.microsoft.com/office/powerpoint/2010/main" val="1034006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51B041-BDB4-40D1-9456-E5F775E23765}"/>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9636B8F4-1165-40BD-BE6A-7CBA03595972}"/>
              </a:ext>
            </a:extLst>
          </p:cNvPr>
          <p:cNvSpPr>
            <a:spLocks noGrp="1"/>
          </p:cNvSpPr>
          <p:nvPr>
            <p:ph type="dt" sz="half" idx="10"/>
          </p:nvPr>
        </p:nvSpPr>
        <p:spPr/>
        <p:txBody>
          <a:bodyPr/>
          <a:lstStyle/>
          <a:p>
            <a:pPr algn="r"/>
            <a:fld id="{A7F495EF-5E1D-4748-9520-73C85ED991F9}" type="datetime1">
              <a:rPr lang="en-US" smtClean="0"/>
              <a:t>4/10/2024</a:t>
            </a:fld>
            <a:endParaRPr lang="en-US" dirty="0"/>
          </a:p>
        </p:txBody>
      </p:sp>
      <p:sp>
        <p:nvSpPr>
          <p:cNvPr id="4" name="Fußzeilenplatzhalter 3">
            <a:extLst>
              <a:ext uri="{FF2B5EF4-FFF2-40B4-BE49-F238E27FC236}">
                <a16:creationId xmlns:a16="http://schemas.microsoft.com/office/drawing/2014/main" id="{B07A6F32-56BE-4549-934F-47CB60A08600}"/>
              </a:ext>
            </a:extLst>
          </p:cNvPr>
          <p:cNvSpPr>
            <a:spLocks noGrp="1"/>
          </p:cNvSpPr>
          <p:nvPr>
            <p:ph type="ftr" sz="quarter" idx="11"/>
          </p:nvPr>
        </p:nvSpPr>
        <p:spPr/>
        <p:txBody>
          <a:bodyPr/>
          <a:lstStyle/>
          <a:p>
            <a:endParaRPr lang="en-US" sz="750" dirty="0"/>
          </a:p>
        </p:txBody>
      </p:sp>
      <p:sp>
        <p:nvSpPr>
          <p:cNvPr id="5" name="Foliennummernplatzhalter 4">
            <a:extLst>
              <a:ext uri="{FF2B5EF4-FFF2-40B4-BE49-F238E27FC236}">
                <a16:creationId xmlns:a16="http://schemas.microsoft.com/office/drawing/2014/main" id="{14E95CB5-5869-4508-9742-D2D6CF16DD3A}"/>
              </a:ext>
            </a:extLst>
          </p:cNvPr>
          <p:cNvSpPr>
            <a:spLocks noGrp="1"/>
          </p:cNvSpPr>
          <p:nvPr>
            <p:ph type="sldNum" sz="quarter" idx="12"/>
          </p:nvPr>
        </p:nvSpPr>
        <p:spPr/>
        <p:txBody>
          <a:bodyPr/>
          <a:lstStyle/>
          <a:p>
            <a:fld id="{CB1E4CB7-CB13-4810-BF18-BE31AFC64F93}" type="slidenum">
              <a:rPr lang="en-US" smtClean="0"/>
              <a:pPr/>
              <a:t>‹Nr.›</a:t>
            </a:fld>
            <a:endParaRPr lang="en-US" sz="750" dirty="0"/>
          </a:p>
        </p:txBody>
      </p:sp>
    </p:spTree>
    <p:extLst>
      <p:ext uri="{BB962C8B-B14F-4D97-AF65-F5344CB8AC3E}">
        <p14:creationId xmlns:p14="http://schemas.microsoft.com/office/powerpoint/2010/main" val="1687368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026E6F-5F14-4611-BE52-2CB3BF3A2547}"/>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695712A6-11F7-4CEC-8C03-CA334DFE9067}"/>
              </a:ext>
            </a:extLst>
          </p:cNvPr>
          <p:cNvSpPr>
            <a:spLocks noGrp="1"/>
          </p:cNvSpPr>
          <p:nvPr>
            <p:ph type="dt" sz="half" idx="10"/>
          </p:nvPr>
        </p:nvSpPr>
        <p:spPr/>
        <p:txBody>
          <a:bodyPr/>
          <a:lstStyle/>
          <a:p>
            <a:pPr algn="r"/>
            <a:fld id="{D10D058E-3F20-49C9-96BF-607611713B9C}" type="datetime1">
              <a:rPr lang="en-US" smtClean="0"/>
              <a:t>4/10/2024</a:t>
            </a:fld>
            <a:endParaRPr lang="en-US" dirty="0"/>
          </a:p>
        </p:txBody>
      </p:sp>
      <p:sp>
        <p:nvSpPr>
          <p:cNvPr id="4" name="Fußzeilenplatzhalter 3">
            <a:extLst>
              <a:ext uri="{FF2B5EF4-FFF2-40B4-BE49-F238E27FC236}">
                <a16:creationId xmlns:a16="http://schemas.microsoft.com/office/drawing/2014/main" id="{2507D4D7-BDCB-430A-B127-0E33107109A2}"/>
              </a:ext>
            </a:extLst>
          </p:cNvPr>
          <p:cNvSpPr>
            <a:spLocks noGrp="1"/>
          </p:cNvSpPr>
          <p:nvPr>
            <p:ph type="ftr" sz="quarter" idx="11"/>
          </p:nvPr>
        </p:nvSpPr>
        <p:spPr/>
        <p:txBody>
          <a:bodyPr/>
          <a:lstStyle/>
          <a:p>
            <a:endParaRPr lang="en-US" sz="750" dirty="0"/>
          </a:p>
        </p:txBody>
      </p:sp>
      <p:sp>
        <p:nvSpPr>
          <p:cNvPr id="5" name="Foliennummernplatzhalter 4">
            <a:extLst>
              <a:ext uri="{FF2B5EF4-FFF2-40B4-BE49-F238E27FC236}">
                <a16:creationId xmlns:a16="http://schemas.microsoft.com/office/drawing/2014/main" id="{61DC99E9-B872-4245-BE71-5E3C970FB6CD}"/>
              </a:ext>
            </a:extLst>
          </p:cNvPr>
          <p:cNvSpPr>
            <a:spLocks noGrp="1"/>
          </p:cNvSpPr>
          <p:nvPr>
            <p:ph type="sldNum" sz="quarter" idx="12"/>
          </p:nvPr>
        </p:nvSpPr>
        <p:spPr/>
        <p:txBody>
          <a:bodyPr/>
          <a:lstStyle/>
          <a:p>
            <a:fld id="{CB1E4CB7-CB13-4810-BF18-BE31AFC64F93}" type="slidenum">
              <a:rPr lang="en-US" smtClean="0"/>
              <a:pPr/>
              <a:t>‹Nr.›</a:t>
            </a:fld>
            <a:endParaRPr lang="en-US" sz="750" dirty="0"/>
          </a:p>
        </p:txBody>
      </p:sp>
    </p:spTree>
    <p:extLst>
      <p:ext uri="{BB962C8B-B14F-4D97-AF65-F5344CB8AC3E}">
        <p14:creationId xmlns:p14="http://schemas.microsoft.com/office/powerpoint/2010/main" val="2121850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ED68E8-E1CC-4F4D-A2FE-AE186B1FDB6A}"/>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2C66E5-F99E-4B61-9E2F-F3E25992840F}"/>
              </a:ext>
            </a:extLst>
          </p:cNvPr>
          <p:cNvSpPr>
            <a:spLocks noGrp="1"/>
          </p:cNvSpPr>
          <p:nvPr>
            <p:ph type="dt" sz="half" idx="10"/>
          </p:nvPr>
        </p:nvSpPr>
        <p:spPr/>
        <p:txBody>
          <a:bodyPr/>
          <a:lstStyle/>
          <a:p>
            <a:pPr algn="r"/>
            <a:fld id="{32A2EEF9-ACCC-4179-8BDD-F5BF280A37E2}" type="datetime1">
              <a:rPr lang="en-US" smtClean="0"/>
              <a:t>4/10/2024</a:t>
            </a:fld>
            <a:endParaRPr lang="en-US" dirty="0"/>
          </a:p>
        </p:txBody>
      </p:sp>
      <p:sp>
        <p:nvSpPr>
          <p:cNvPr id="4" name="Fußzeilenplatzhalter 3">
            <a:extLst>
              <a:ext uri="{FF2B5EF4-FFF2-40B4-BE49-F238E27FC236}">
                <a16:creationId xmlns:a16="http://schemas.microsoft.com/office/drawing/2014/main" id="{93C1C8B1-3E2A-4CA5-B0DE-3D9C0223D598}"/>
              </a:ext>
            </a:extLst>
          </p:cNvPr>
          <p:cNvSpPr>
            <a:spLocks noGrp="1"/>
          </p:cNvSpPr>
          <p:nvPr>
            <p:ph type="ftr" sz="quarter" idx="11"/>
          </p:nvPr>
        </p:nvSpPr>
        <p:spPr/>
        <p:txBody>
          <a:bodyPr/>
          <a:lstStyle/>
          <a:p>
            <a:endParaRPr lang="en-US" sz="750" dirty="0"/>
          </a:p>
        </p:txBody>
      </p:sp>
      <p:sp>
        <p:nvSpPr>
          <p:cNvPr id="5" name="Foliennummernplatzhalter 4">
            <a:extLst>
              <a:ext uri="{FF2B5EF4-FFF2-40B4-BE49-F238E27FC236}">
                <a16:creationId xmlns:a16="http://schemas.microsoft.com/office/drawing/2014/main" id="{EE1C8633-2D5A-491B-B276-A4AAB7742EF6}"/>
              </a:ext>
            </a:extLst>
          </p:cNvPr>
          <p:cNvSpPr>
            <a:spLocks noGrp="1"/>
          </p:cNvSpPr>
          <p:nvPr>
            <p:ph type="sldNum" sz="quarter" idx="12"/>
          </p:nvPr>
        </p:nvSpPr>
        <p:spPr/>
        <p:txBody>
          <a:bodyPr/>
          <a:lstStyle/>
          <a:p>
            <a:fld id="{CB1E4CB7-CB13-4810-BF18-BE31AFC64F93}" type="slidenum">
              <a:rPr lang="en-US" smtClean="0"/>
              <a:pPr/>
              <a:t>‹Nr.›</a:t>
            </a:fld>
            <a:endParaRPr lang="en-US" sz="750" dirty="0"/>
          </a:p>
        </p:txBody>
      </p:sp>
    </p:spTree>
    <p:extLst>
      <p:ext uri="{BB962C8B-B14F-4D97-AF65-F5344CB8AC3E}">
        <p14:creationId xmlns:p14="http://schemas.microsoft.com/office/powerpoint/2010/main" val="82246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ED9BA10-9DED-4A33-BDE8-1696935B8E5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C2D4327F-0E76-461A-967C-F2585044A66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F25C12F-5C06-477B-A23D-CB3FB75FBAE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lgn="r"/>
            <a:fld id="{69BF513A-AF1F-427E-8AB3-1A3CC8ADC00E}" type="datetime1">
              <a:rPr lang="en-US" smtClean="0"/>
              <a:t>4/10/2024</a:t>
            </a:fld>
            <a:endParaRPr lang="en-US" dirty="0"/>
          </a:p>
        </p:txBody>
      </p:sp>
      <p:sp>
        <p:nvSpPr>
          <p:cNvPr id="5" name="Fußzeilenplatzhalter 4">
            <a:extLst>
              <a:ext uri="{FF2B5EF4-FFF2-40B4-BE49-F238E27FC236}">
                <a16:creationId xmlns:a16="http://schemas.microsoft.com/office/drawing/2014/main" id="{6AB24A68-CB23-4E56-842C-0CACC6723C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sz="750" dirty="0"/>
          </a:p>
        </p:txBody>
      </p:sp>
      <p:sp>
        <p:nvSpPr>
          <p:cNvPr id="6" name="Foliennummernplatzhalter 5">
            <a:extLst>
              <a:ext uri="{FF2B5EF4-FFF2-40B4-BE49-F238E27FC236}">
                <a16:creationId xmlns:a16="http://schemas.microsoft.com/office/drawing/2014/main" id="{77EFE758-A98F-4C1C-AB30-0B465B323DF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B1E4CB7-CB13-4810-BF18-BE31AFC64F93}" type="slidenum">
              <a:rPr lang="en-US" smtClean="0"/>
              <a:pPr/>
              <a:t>‹Nr.›</a:t>
            </a:fld>
            <a:endParaRPr lang="en-US" sz="750" dirty="0"/>
          </a:p>
        </p:txBody>
      </p:sp>
    </p:spTree>
    <p:extLst>
      <p:ext uri="{BB962C8B-B14F-4D97-AF65-F5344CB8AC3E}">
        <p14:creationId xmlns:p14="http://schemas.microsoft.com/office/powerpoint/2010/main" val="162992996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ars.electronica.art/center/en/obama-deep-fake/"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paulusakademie.survalyzer.swiss/veranstaltungen" TargetMode="External"/><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B3046E4-906D-4B6E-B7F7-4D9FE4BDBED2}"/>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CB1E4CB7-CB13-4810-BF18-BE31AFC64F93}"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1</a:t>
            </a:fld>
            <a:endParaRPr kumimoji="0" lang="en-US" sz="75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9" name="Picture 2" descr="Paulus Akademie stellt Fragen zur Zeit">
            <a:extLst>
              <a:ext uri="{FF2B5EF4-FFF2-40B4-BE49-F238E27FC236}">
                <a16:creationId xmlns:a16="http://schemas.microsoft.com/office/drawing/2014/main" id="{3126A9F5-446E-401B-9EE8-71EAB45323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00" y="270000"/>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7A42249C-AD66-4B09-8B79-CF4AC4041FDA}"/>
              </a:ext>
            </a:extLst>
          </p:cNvPr>
          <p:cNvPicPr>
            <a:picLocks noChangeAspect="1"/>
          </p:cNvPicPr>
          <p:nvPr/>
        </p:nvPicPr>
        <p:blipFill>
          <a:blip r:embed="rId3"/>
          <a:stretch>
            <a:fillRect/>
          </a:stretch>
        </p:blipFill>
        <p:spPr>
          <a:xfrm>
            <a:off x="2880000" y="0"/>
            <a:ext cx="3647986" cy="5143500"/>
          </a:xfrm>
          <a:prstGeom prst="rect">
            <a:avLst/>
          </a:prstGeom>
        </p:spPr>
      </p:pic>
    </p:spTree>
    <p:extLst>
      <p:ext uri="{BB962C8B-B14F-4D97-AF65-F5344CB8AC3E}">
        <p14:creationId xmlns:p14="http://schemas.microsoft.com/office/powerpoint/2010/main" val="4203974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22"/>
          <p:cNvPicPr preferRelativeResize="0"/>
          <p:nvPr/>
        </p:nvPicPr>
        <p:blipFill>
          <a:blip r:embed="rId3">
            <a:alphaModFix/>
          </a:blip>
          <a:stretch>
            <a:fillRect/>
          </a:stretch>
        </p:blipFill>
        <p:spPr>
          <a:xfrm>
            <a:off x="381000" y="152400"/>
            <a:ext cx="8177403" cy="483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a:off x="311700" y="18166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latin typeface="Roboto Mono"/>
                <a:ea typeface="Roboto Mono"/>
                <a:cs typeface="Roboto Mono"/>
                <a:sym typeface="Roboto Mono"/>
              </a:rPr>
              <a:t>Enter Social Networks</a:t>
            </a:r>
            <a:endParaRPr>
              <a:latin typeface="Roboto Mono"/>
              <a:ea typeface="Roboto Mono"/>
              <a:cs typeface="Roboto Mono"/>
              <a:sym typeface="Roboto Mono"/>
            </a:endParaRPr>
          </a:p>
          <a:p>
            <a:pPr marL="0" lvl="0" indent="0" algn="ctr" rtl="0">
              <a:spcBef>
                <a:spcPts val="0"/>
              </a:spcBef>
              <a:spcAft>
                <a:spcPts val="0"/>
              </a:spcAft>
              <a:buNone/>
            </a:pPr>
            <a:endParaRPr>
              <a:latin typeface="Roboto Mono"/>
              <a:ea typeface="Roboto Mono"/>
              <a:cs typeface="Roboto Mono"/>
              <a:sym typeface="Roboto Mono"/>
            </a:endParaRPr>
          </a:p>
          <a:p>
            <a:pPr marL="0" lvl="0" indent="0" algn="ctr" rtl="0">
              <a:spcBef>
                <a:spcPts val="0"/>
              </a:spcBef>
              <a:spcAft>
                <a:spcPts val="0"/>
              </a:spcAft>
              <a:buNone/>
            </a:pPr>
            <a:endParaRPr>
              <a:latin typeface="Roboto Mono"/>
              <a:ea typeface="Roboto Mono"/>
              <a:cs typeface="Roboto Mono"/>
              <a:sym typeface="Roboto Mono"/>
            </a:endParaRPr>
          </a:p>
          <a:p>
            <a:pPr marL="0" lvl="0" indent="0" algn="ctr" rtl="0">
              <a:spcBef>
                <a:spcPts val="0"/>
              </a:spcBef>
              <a:spcAft>
                <a:spcPts val="0"/>
              </a:spcAft>
              <a:buNone/>
            </a:pPr>
            <a:endParaRPr sz="1200">
              <a:latin typeface="Roboto Mono"/>
              <a:ea typeface="Roboto Mono"/>
              <a:cs typeface="Roboto Mono"/>
              <a:sym typeface="Roboto Mono"/>
            </a:endParaRPr>
          </a:p>
          <a:p>
            <a:pPr marL="0" lvl="0" indent="0" algn="ctr" rtl="0">
              <a:spcBef>
                <a:spcPts val="0"/>
              </a:spcBef>
              <a:spcAft>
                <a:spcPts val="0"/>
              </a:spcAft>
              <a:buNone/>
            </a:pPr>
            <a:endParaRPr sz="1200">
              <a:latin typeface="Roboto Mono"/>
              <a:ea typeface="Roboto Mono"/>
              <a:cs typeface="Roboto Mono"/>
              <a:sym typeface="Roboto Mono"/>
            </a:endParaRPr>
          </a:p>
          <a:p>
            <a:pPr marL="0" lvl="0" indent="0" algn="ctr" rtl="0">
              <a:spcBef>
                <a:spcPts val="0"/>
              </a:spcBef>
              <a:spcAft>
                <a:spcPts val="0"/>
              </a:spcAft>
              <a:buNone/>
            </a:pPr>
            <a:endParaRPr sz="1200">
              <a:latin typeface="Roboto Mono"/>
              <a:ea typeface="Roboto Mono"/>
              <a:cs typeface="Roboto Mono"/>
              <a:sym typeface="Roboto Mono"/>
            </a:endParaRPr>
          </a:p>
          <a:p>
            <a:pPr marL="0" lvl="0" indent="0" algn="ctr" rtl="0">
              <a:spcBef>
                <a:spcPts val="0"/>
              </a:spcBef>
              <a:spcAft>
                <a:spcPts val="0"/>
              </a:spcAft>
              <a:buNone/>
            </a:pPr>
            <a:endParaRPr sz="1422">
              <a:latin typeface="Roboto Mono"/>
              <a:ea typeface="Roboto Mono"/>
              <a:cs typeface="Roboto Mono"/>
              <a:sym typeface="Roboto Mon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5"/>
          <p:cNvSpPr txBox="1">
            <a:spLocks noGrp="1"/>
          </p:cNvSpPr>
          <p:nvPr>
            <p:ph type="body" idx="1"/>
          </p:nvPr>
        </p:nvSpPr>
        <p:spPr>
          <a:xfrm>
            <a:off x="83100" y="-3475"/>
            <a:ext cx="8520600" cy="34164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en" sz="1150" dirty="0">
                <a:solidFill>
                  <a:schemeClr val="dk1"/>
                </a:solidFill>
                <a:latin typeface="Roboto Mono"/>
                <a:ea typeface="Roboto Mono"/>
                <a:cs typeface="Roboto Mono"/>
                <a:sym typeface="Roboto Mono"/>
              </a:rPr>
              <a:t>Den Gegner verwirren. Sein Land destabilisieren. Eine Gesellschaft spalten.</a:t>
            </a:r>
            <a:endParaRPr sz="1150" dirty="0">
              <a:solidFill>
                <a:schemeClr val="dk1"/>
              </a:solidFill>
              <a:latin typeface="Roboto Mono"/>
              <a:ea typeface="Roboto Mono"/>
              <a:cs typeface="Roboto Mono"/>
              <a:sym typeface="Roboto Mono"/>
            </a:endParaRPr>
          </a:p>
          <a:p>
            <a:pPr marL="0" lvl="0" indent="0" algn="l" rtl="0">
              <a:spcBef>
                <a:spcPts val="1200"/>
              </a:spcBef>
              <a:spcAft>
                <a:spcPts val="0"/>
              </a:spcAft>
              <a:buClr>
                <a:schemeClr val="dk1"/>
              </a:buClr>
              <a:buSzPts val="1100"/>
              <a:buFont typeface="Arial"/>
              <a:buNone/>
            </a:pPr>
            <a:r>
              <a:rPr lang="en" sz="1150" dirty="0">
                <a:solidFill>
                  <a:schemeClr val="dk1"/>
                </a:solidFill>
                <a:latin typeface="Roboto Mono"/>
                <a:ea typeface="Roboto Mono"/>
                <a:cs typeface="Roboto Mono"/>
                <a:sym typeface="Roboto Mono"/>
              </a:rPr>
              <a:t>Seit Menschen Kriege führen, spielt Propaganda eine Rolle darin. Bereits vor bald einem halben Jahrtausend, im niederländischen Unabhängigkeits­kampf, wurden Medien mit Falsch­meldungen im grossen Stil gedruckt und vertrieben: Pamphlete, die beiderseits von echten, aber auch von übertriebenen und erfundenen Gräuel­taten des Gegners berichteten.</a:t>
            </a:r>
            <a:endParaRPr sz="1150" dirty="0">
              <a:solidFill>
                <a:schemeClr val="dk1"/>
              </a:solidFill>
              <a:latin typeface="Roboto Mono"/>
              <a:ea typeface="Roboto Mono"/>
              <a:cs typeface="Roboto Mono"/>
              <a:sym typeface="Roboto Mono"/>
            </a:endParaRPr>
          </a:p>
          <a:p>
            <a:pPr marL="0" lvl="0" indent="0" algn="l" rtl="0">
              <a:spcBef>
                <a:spcPts val="1200"/>
              </a:spcBef>
              <a:spcAft>
                <a:spcPts val="0"/>
              </a:spcAft>
              <a:buNone/>
            </a:pPr>
            <a:r>
              <a:rPr lang="en" sz="1150" dirty="0">
                <a:solidFill>
                  <a:schemeClr val="dk1"/>
                </a:solidFill>
                <a:latin typeface="Roboto Mono"/>
                <a:ea typeface="Roboto Mono"/>
                <a:cs typeface="Roboto Mono"/>
                <a:sym typeface="Roboto Mono"/>
              </a:rPr>
              <a:t>Die Taktik blieb über Jahr­hunderte erfolgreich. «Fakten haben uns bei der Desinformations­arbeit nie gestört», schreiben Günter Bohnsack und Herbert Brehmer, zwei ehemalige Mitarbeiter der Stasi, in ihrem Buch «Auftrag: Irreführung. Wie die Stasi Politik im Westen machte». «Jede Konstruktion war gerechtfertigt, wenn sie nur die DDR entlastete.»</a:t>
            </a:r>
            <a:br>
              <a:rPr lang="en" sz="1150" dirty="0">
                <a:solidFill>
                  <a:schemeClr val="dk1"/>
                </a:solidFill>
                <a:latin typeface="Roboto Mono"/>
                <a:ea typeface="Roboto Mono"/>
                <a:cs typeface="Roboto Mono"/>
                <a:sym typeface="Roboto Mono"/>
              </a:rPr>
            </a:br>
            <a:br>
              <a:rPr lang="en" sz="1150" dirty="0">
                <a:solidFill>
                  <a:schemeClr val="dk1"/>
                </a:solidFill>
                <a:latin typeface="Roboto Mono"/>
                <a:ea typeface="Roboto Mono"/>
                <a:cs typeface="Roboto Mono"/>
                <a:sym typeface="Roboto Mono"/>
              </a:rPr>
            </a:br>
            <a:r>
              <a:rPr lang="en" sz="1150" dirty="0">
                <a:solidFill>
                  <a:schemeClr val="dk1"/>
                </a:solidFill>
                <a:latin typeface="Roboto Mono"/>
                <a:ea typeface="Roboto Mono"/>
                <a:cs typeface="Roboto Mono"/>
                <a:sym typeface="Roboto Mono"/>
              </a:rPr>
              <a:t>Doch etwas hat sich verändert. Früher, im Kalten Krieg, mussten Journalisten bestochen, Diplomaten gelinkt, Partei­funktionäre umgedreht, Aktivisten in Gang gesetzt werden. Nun sind es Twitter und Facebook, Youtube und Instagram, über die Falsch­meldungen verbreitet und Desinformations­kampagnen lanciert werden. Günstig und ohne grossen Aufwand.</a:t>
            </a:r>
            <a:endParaRPr sz="1150" dirty="0">
              <a:solidFill>
                <a:schemeClr val="dk1"/>
              </a:solidFill>
              <a:latin typeface="Roboto Mono"/>
              <a:ea typeface="Roboto Mono"/>
              <a:cs typeface="Roboto Mono"/>
              <a:sym typeface="Roboto Mono"/>
            </a:endParaRPr>
          </a:p>
          <a:p>
            <a:pPr marL="0" lvl="0" indent="0" algn="l" rtl="0">
              <a:spcBef>
                <a:spcPts val="1200"/>
              </a:spcBef>
              <a:spcAft>
                <a:spcPts val="0"/>
              </a:spcAft>
              <a:buClr>
                <a:schemeClr val="dk1"/>
              </a:buClr>
              <a:buSzPts val="1100"/>
              <a:buFont typeface="Arial"/>
              <a:buNone/>
            </a:pPr>
            <a:r>
              <a:rPr lang="en" sz="1150" dirty="0">
                <a:solidFill>
                  <a:schemeClr val="dk1"/>
                </a:solidFill>
                <a:latin typeface="Roboto Mono"/>
                <a:ea typeface="Roboto Mono"/>
                <a:cs typeface="Roboto Mono"/>
                <a:sym typeface="Roboto Mono"/>
              </a:rPr>
              <a:t>Die Masche hat sich nicht verändert, wohl aber die Mittel. Technologie macht es möglich, mit einigen hundert Twitter-Accounts einen Shit­storm zu produzieren, der Millionen Menschen erreicht. Die Pamphlete des 21. Jahr­hunderts verbreiten sich epidemisch – und verschleiern dabei ihre Herkunft und die wahren Absichten ihrer Kreateure.</a:t>
            </a:r>
            <a:r>
              <a:rPr lang="en" sz="1250" dirty="0">
                <a:solidFill>
                  <a:schemeClr val="dk1"/>
                </a:solidFill>
                <a:latin typeface="Roboto Mono"/>
                <a:ea typeface="Roboto Mono"/>
                <a:cs typeface="Roboto Mono"/>
                <a:sym typeface="Roboto Mono"/>
              </a:rPr>
              <a:t>    </a:t>
            </a:r>
            <a:endParaRPr sz="1250" dirty="0">
              <a:solidFill>
                <a:schemeClr val="dk1"/>
              </a:solidFill>
              <a:latin typeface="Roboto Mono"/>
              <a:ea typeface="Roboto Mono"/>
              <a:cs typeface="Roboto Mono"/>
              <a:sym typeface="Roboto Mono"/>
            </a:endParaRPr>
          </a:p>
          <a:p>
            <a:pPr marL="0" lvl="0" indent="0" algn="r" rtl="0">
              <a:spcBef>
                <a:spcPts val="1200"/>
              </a:spcBef>
              <a:spcAft>
                <a:spcPts val="0"/>
              </a:spcAft>
              <a:buClr>
                <a:schemeClr val="dk1"/>
              </a:buClr>
              <a:buSzPts val="1100"/>
              <a:buFont typeface="Arial"/>
              <a:buNone/>
            </a:pPr>
            <a:r>
              <a:rPr lang="en" sz="1150" dirty="0">
                <a:solidFill>
                  <a:schemeClr val="dk1"/>
                </a:solidFill>
                <a:latin typeface="Roboto Mono"/>
                <a:ea typeface="Roboto Mono"/>
                <a:cs typeface="Roboto Mono"/>
                <a:sym typeface="Roboto Mono"/>
              </a:rPr>
              <a:t>Republik: «Das macht mir Angst». Zwietracht säen, Debatten polarisieren, Wahlen beeinflussen: Die bekannteste russische Trollfabrik nutzt dafür mutmasslich spanische Software, die eigentlich Desinformation bekämpfen sollte. Jetzt redet erstmals ihr Erfinder.</a:t>
            </a:r>
            <a:endParaRPr sz="1100" dirty="0">
              <a:solidFill>
                <a:schemeClr val="dk1"/>
              </a:solidFill>
            </a:endParaRPr>
          </a:p>
          <a:p>
            <a:pPr marL="0" lvl="0" indent="0" algn="l" rtl="0">
              <a:spcBef>
                <a:spcPts val="1200"/>
              </a:spcBef>
              <a:spcAft>
                <a:spcPts val="0"/>
              </a:spcAft>
              <a:buClr>
                <a:schemeClr val="dk1"/>
              </a:buClr>
              <a:buSzPts val="1100"/>
              <a:buFont typeface="Arial"/>
              <a:buNone/>
            </a:pPr>
            <a:endParaRPr sz="1150" dirty="0">
              <a:solidFill>
                <a:schemeClr val="dk1"/>
              </a:solidFill>
              <a:latin typeface="Roboto Mono"/>
              <a:ea typeface="Roboto Mono"/>
              <a:cs typeface="Roboto Mono"/>
              <a:sym typeface="Roboto Mono"/>
            </a:endParaRPr>
          </a:p>
          <a:p>
            <a:pPr marL="3200400" lvl="0" indent="0" algn="l" rtl="0">
              <a:lnSpc>
                <a:spcPct val="100000"/>
              </a:lnSpc>
              <a:spcBef>
                <a:spcPts val="1200"/>
              </a:spcBef>
              <a:spcAft>
                <a:spcPts val="0"/>
              </a:spcAft>
              <a:buClr>
                <a:schemeClr val="dk1"/>
              </a:buClr>
              <a:buSzPts val="1100"/>
              <a:buFont typeface="Arial"/>
              <a:buNone/>
            </a:pPr>
            <a:r>
              <a:rPr lang="en" sz="1250" dirty="0">
                <a:solidFill>
                  <a:schemeClr val="dk1"/>
                </a:solidFill>
                <a:latin typeface="Roboto Mono"/>
                <a:ea typeface="Roboto Mono"/>
                <a:cs typeface="Roboto Mono"/>
                <a:sym typeface="Roboto Mono"/>
              </a:rPr>
              <a:t>  </a:t>
            </a:r>
            <a:endParaRPr sz="1250" dirty="0">
              <a:solidFill>
                <a:schemeClr val="dk1"/>
              </a:solidFill>
              <a:latin typeface="Roboto Mono"/>
              <a:ea typeface="Roboto Mono"/>
              <a:cs typeface="Roboto Mono"/>
              <a:sym typeface="Roboto Mon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6"/>
          <p:cNvPicPr preferRelativeResize="0"/>
          <p:nvPr/>
        </p:nvPicPr>
        <p:blipFill>
          <a:blip r:embed="rId3">
            <a:alphaModFix/>
          </a:blip>
          <a:stretch>
            <a:fillRect/>
          </a:stretch>
        </p:blipFill>
        <p:spPr>
          <a:xfrm>
            <a:off x="1256700" y="1170975"/>
            <a:ext cx="6440428" cy="3896324"/>
          </a:xfrm>
          <a:prstGeom prst="rect">
            <a:avLst/>
          </a:prstGeom>
          <a:noFill/>
          <a:ln>
            <a:noFill/>
          </a:ln>
        </p:spPr>
      </p:pic>
      <p:sp>
        <p:nvSpPr>
          <p:cNvPr id="128" name="Google Shape;128;p26"/>
          <p:cNvSpPr txBox="1">
            <a:spLocks noGrp="1"/>
          </p:cNvSpPr>
          <p:nvPr>
            <p:ph type="body" idx="1"/>
          </p:nvPr>
        </p:nvSpPr>
        <p:spPr>
          <a:xfrm>
            <a:off x="159300" y="60612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50">
                <a:solidFill>
                  <a:schemeClr val="dk1"/>
                </a:solidFill>
                <a:latin typeface="Roboto Mono"/>
                <a:ea typeface="Roboto Mono"/>
                <a:cs typeface="Roboto Mono"/>
                <a:sym typeface="Roboto Mono"/>
              </a:rPr>
              <a:t>Digital Private Mercenaries, “Follow the Money“:</a:t>
            </a:r>
            <a:endParaRPr sz="1250">
              <a:solidFill>
                <a:schemeClr val="dk1"/>
              </a:solidFill>
              <a:latin typeface="Roboto Mono"/>
              <a:ea typeface="Roboto Mono"/>
              <a:cs typeface="Roboto Mono"/>
              <a:sym typeface="Roboto Mono"/>
            </a:endParaRPr>
          </a:p>
          <a:p>
            <a:pPr marL="3200400" lvl="0" indent="0" algn="l" rtl="0">
              <a:lnSpc>
                <a:spcPct val="100000"/>
              </a:lnSpc>
              <a:spcBef>
                <a:spcPts val="1200"/>
              </a:spcBef>
              <a:spcAft>
                <a:spcPts val="0"/>
              </a:spcAft>
              <a:buNone/>
            </a:pPr>
            <a:endParaRPr sz="1250">
              <a:solidFill>
                <a:schemeClr val="dk1"/>
              </a:solidFill>
              <a:latin typeface="Roboto Mono"/>
              <a:ea typeface="Roboto Mono"/>
              <a:cs typeface="Roboto Mono"/>
              <a:sym typeface="Roboto Mon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7"/>
          <p:cNvPicPr preferRelativeResize="0"/>
          <p:nvPr/>
        </p:nvPicPr>
        <p:blipFill>
          <a:blip r:embed="rId3">
            <a:alphaModFix/>
          </a:blip>
          <a:stretch>
            <a:fillRect/>
          </a:stretch>
        </p:blipFill>
        <p:spPr>
          <a:xfrm>
            <a:off x="2133600" y="152400"/>
            <a:ext cx="4764675" cy="4764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8"/>
          <p:cNvSpPr txBox="1">
            <a:spLocks noGrp="1"/>
          </p:cNvSpPr>
          <p:nvPr>
            <p:ph type="title"/>
          </p:nvPr>
        </p:nvSpPr>
        <p:spPr>
          <a:xfrm>
            <a:off x="311700" y="18166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latin typeface="Roboto Mono"/>
                <a:ea typeface="Roboto Mono"/>
                <a:cs typeface="Roboto Mono"/>
                <a:sym typeface="Roboto Mono"/>
              </a:rPr>
              <a:t>Enter AI</a:t>
            </a:r>
            <a:endParaRPr>
              <a:latin typeface="Roboto Mono"/>
              <a:ea typeface="Roboto Mono"/>
              <a:cs typeface="Roboto Mono"/>
              <a:sym typeface="Roboto Mono"/>
            </a:endParaRPr>
          </a:p>
          <a:p>
            <a:pPr marL="0" lvl="0" indent="0" algn="ctr" rtl="0">
              <a:spcBef>
                <a:spcPts val="0"/>
              </a:spcBef>
              <a:spcAft>
                <a:spcPts val="0"/>
              </a:spcAft>
              <a:buNone/>
            </a:pPr>
            <a:endParaRPr>
              <a:latin typeface="Roboto Mono"/>
              <a:ea typeface="Roboto Mono"/>
              <a:cs typeface="Roboto Mono"/>
              <a:sym typeface="Roboto Mono"/>
            </a:endParaRPr>
          </a:p>
          <a:p>
            <a:pPr marL="0" lvl="0" indent="0" algn="ctr" rtl="0">
              <a:spcBef>
                <a:spcPts val="0"/>
              </a:spcBef>
              <a:spcAft>
                <a:spcPts val="0"/>
              </a:spcAft>
              <a:buNone/>
            </a:pPr>
            <a:endParaRPr sz="1200">
              <a:latin typeface="Roboto Mono"/>
              <a:ea typeface="Roboto Mono"/>
              <a:cs typeface="Roboto Mono"/>
              <a:sym typeface="Roboto Mono"/>
            </a:endParaRPr>
          </a:p>
          <a:p>
            <a:pPr marL="0" lvl="0" indent="0" algn="ctr" rtl="0">
              <a:spcBef>
                <a:spcPts val="0"/>
              </a:spcBef>
              <a:spcAft>
                <a:spcPts val="0"/>
              </a:spcAft>
              <a:buNone/>
            </a:pPr>
            <a:endParaRPr sz="1200">
              <a:latin typeface="Roboto Mono"/>
              <a:ea typeface="Roboto Mono"/>
              <a:cs typeface="Roboto Mono"/>
              <a:sym typeface="Roboto Mono"/>
            </a:endParaRPr>
          </a:p>
          <a:p>
            <a:pPr marL="0" lvl="0" indent="0" algn="ctr" rtl="0">
              <a:spcBef>
                <a:spcPts val="0"/>
              </a:spcBef>
              <a:spcAft>
                <a:spcPts val="0"/>
              </a:spcAft>
              <a:buNone/>
            </a:pPr>
            <a:endParaRPr sz="1200">
              <a:latin typeface="Roboto Mono"/>
              <a:ea typeface="Roboto Mono"/>
              <a:cs typeface="Roboto Mono"/>
              <a:sym typeface="Roboto Mono"/>
            </a:endParaRPr>
          </a:p>
          <a:p>
            <a:pPr marL="0" lvl="0" indent="0" algn="ctr" rtl="0">
              <a:spcBef>
                <a:spcPts val="0"/>
              </a:spcBef>
              <a:spcAft>
                <a:spcPts val="0"/>
              </a:spcAft>
              <a:buNone/>
            </a:pPr>
            <a:endParaRPr sz="1422">
              <a:latin typeface="Roboto Mono"/>
              <a:ea typeface="Roboto Mono"/>
              <a:cs typeface="Roboto Mono"/>
              <a:sym typeface="Roboto Mon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9"/>
          <p:cNvPicPr preferRelativeResize="0"/>
          <p:nvPr/>
        </p:nvPicPr>
        <p:blipFill>
          <a:blip r:embed="rId3">
            <a:alphaModFix/>
          </a:blip>
          <a:stretch>
            <a:fillRect/>
          </a:stretch>
        </p:blipFill>
        <p:spPr>
          <a:xfrm>
            <a:off x="6333275" y="2215825"/>
            <a:ext cx="2810725" cy="2810725"/>
          </a:xfrm>
          <a:prstGeom prst="rect">
            <a:avLst/>
          </a:prstGeom>
          <a:noFill/>
          <a:ln>
            <a:noFill/>
          </a:ln>
        </p:spPr>
      </p:pic>
      <p:pic>
        <p:nvPicPr>
          <p:cNvPr id="144" name="Google Shape;144;p29"/>
          <p:cNvPicPr preferRelativeResize="0"/>
          <p:nvPr/>
        </p:nvPicPr>
        <p:blipFill>
          <a:blip r:embed="rId4">
            <a:alphaModFix/>
          </a:blip>
          <a:stretch>
            <a:fillRect/>
          </a:stretch>
        </p:blipFill>
        <p:spPr>
          <a:xfrm>
            <a:off x="388615" y="2215825"/>
            <a:ext cx="2995035" cy="2810725"/>
          </a:xfrm>
          <a:prstGeom prst="rect">
            <a:avLst/>
          </a:prstGeom>
          <a:noFill/>
          <a:ln>
            <a:noFill/>
          </a:ln>
        </p:spPr>
      </p:pic>
      <p:sp>
        <p:nvSpPr>
          <p:cNvPr id="145" name="Google Shape;145;p29"/>
          <p:cNvSpPr txBox="1">
            <a:spLocks noGrp="1"/>
          </p:cNvSpPr>
          <p:nvPr>
            <p:ph type="body" idx="1"/>
          </p:nvPr>
        </p:nvSpPr>
        <p:spPr>
          <a:xfrm>
            <a:off x="159300" y="606125"/>
            <a:ext cx="8520600" cy="1066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50">
                <a:solidFill>
                  <a:schemeClr val="dk1"/>
                </a:solidFill>
                <a:latin typeface="Roboto Mono"/>
                <a:ea typeface="Roboto Mono"/>
                <a:cs typeface="Roboto Mono"/>
                <a:sym typeface="Roboto Mono"/>
              </a:rPr>
              <a:t>Die Macht der Bilder</a:t>
            </a:r>
            <a:endParaRPr sz="1250">
              <a:solidFill>
                <a:schemeClr val="dk1"/>
              </a:solidFill>
              <a:latin typeface="Roboto Mono"/>
              <a:ea typeface="Roboto Mono"/>
              <a:cs typeface="Roboto Mono"/>
              <a:sym typeface="Roboto Mono"/>
            </a:endParaRPr>
          </a:p>
        </p:txBody>
      </p:sp>
      <p:pic>
        <p:nvPicPr>
          <p:cNvPr id="146" name="Google Shape;146;p29"/>
          <p:cNvPicPr preferRelativeResize="0"/>
          <p:nvPr/>
        </p:nvPicPr>
        <p:blipFill>
          <a:blip r:embed="rId5">
            <a:alphaModFix/>
          </a:blip>
          <a:stretch>
            <a:fillRect/>
          </a:stretch>
        </p:blipFill>
        <p:spPr>
          <a:xfrm>
            <a:off x="3453100" y="2215825"/>
            <a:ext cx="2810724" cy="28107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30"/>
          <p:cNvPicPr preferRelativeResize="0"/>
          <p:nvPr/>
        </p:nvPicPr>
        <p:blipFill>
          <a:blip r:embed="rId3">
            <a:alphaModFix/>
          </a:blip>
          <a:stretch>
            <a:fillRect/>
          </a:stretch>
        </p:blipFill>
        <p:spPr>
          <a:xfrm>
            <a:off x="2460776" y="76200"/>
            <a:ext cx="4129501" cy="50590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31"/>
          <p:cNvPicPr preferRelativeResize="0"/>
          <p:nvPr/>
        </p:nvPicPr>
        <p:blipFill>
          <a:blip r:embed="rId3">
            <a:alphaModFix/>
          </a:blip>
          <a:stretch>
            <a:fillRect/>
          </a:stretch>
        </p:blipFill>
        <p:spPr>
          <a:xfrm>
            <a:off x="152400" y="152400"/>
            <a:ext cx="8602132" cy="4838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32"/>
          <p:cNvPicPr preferRelativeResize="0"/>
          <p:nvPr/>
        </p:nvPicPr>
        <p:blipFill>
          <a:blip r:embed="rId3">
            <a:alphaModFix/>
          </a:blip>
          <a:stretch>
            <a:fillRect/>
          </a:stretch>
        </p:blipFill>
        <p:spPr>
          <a:xfrm>
            <a:off x="152400" y="152400"/>
            <a:ext cx="2998799" cy="4838699"/>
          </a:xfrm>
          <a:prstGeom prst="rect">
            <a:avLst/>
          </a:prstGeom>
          <a:noFill/>
          <a:ln>
            <a:noFill/>
          </a:ln>
        </p:spPr>
      </p:pic>
      <p:pic>
        <p:nvPicPr>
          <p:cNvPr id="162" name="Google Shape;162;p32"/>
          <p:cNvPicPr preferRelativeResize="0"/>
          <p:nvPr/>
        </p:nvPicPr>
        <p:blipFill>
          <a:blip r:embed="rId4">
            <a:alphaModFix/>
          </a:blip>
          <a:stretch>
            <a:fillRect/>
          </a:stretch>
        </p:blipFill>
        <p:spPr>
          <a:xfrm>
            <a:off x="3227399" y="152400"/>
            <a:ext cx="3070483" cy="4838699"/>
          </a:xfrm>
          <a:prstGeom prst="rect">
            <a:avLst/>
          </a:prstGeom>
          <a:noFill/>
          <a:ln>
            <a:noFill/>
          </a:ln>
        </p:spPr>
      </p:pic>
      <p:pic>
        <p:nvPicPr>
          <p:cNvPr id="163" name="Google Shape;163;p32"/>
          <p:cNvPicPr preferRelativeResize="0"/>
          <p:nvPr/>
        </p:nvPicPr>
        <p:blipFill>
          <a:blip r:embed="rId5">
            <a:alphaModFix/>
          </a:blip>
          <a:stretch>
            <a:fillRect/>
          </a:stretch>
        </p:blipFill>
        <p:spPr>
          <a:xfrm>
            <a:off x="6450282" y="152400"/>
            <a:ext cx="2541319" cy="2000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18166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latin typeface="Roboto Mono"/>
                <a:ea typeface="Roboto Mono"/>
                <a:cs typeface="Roboto Mono"/>
                <a:sym typeface="Roboto Mono"/>
              </a:rPr>
              <a:t>Die digitale Verwandlung der Demokratie</a:t>
            </a:r>
            <a:endParaRPr b="1">
              <a:latin typeface="Roboto Mono"/>
              <a:ea typeface="Roboto Mono"/>
              <a:cs typeface="Roboto Mono"/>
              <a:sym typeface="Roboto Mono"/>
            </a:endParaRPr>
          </a:p>
          <a:p>
            <a:pPr marL="0" lvl="0" indent="0" algn="ctr" rtl="0">
              <a:spcBef>
                <a:spcPts val="0"/>
              </a:spcBef>
              <a:spcAft>
                <a:spcPts val="0"/>
              </a:spcAft>
              <a:buNone/>
            </a:pPr>
            <a:endParaRPr>
              <a:latin typeface="Roboto Mono"/>
              <a:ea typeface="Roboto Mono"/>
              <a:cs typeface="Roboto Mono"/>
              <a:sym typeface="Roboto Mono"/>
            </a:endParaRPr>
          </a:p>
          <a:p>
            <a:pPr marL="0" lvl="0" indent="0" algn="ctr" rtl="0">
              <a:spcBef>
                <a:spcPts val="0"/>
              </a:spcBef>
              <a:spcAft>
                <a:spcPts val="0"/>
              </a:spcAft>
              <a:buNone/>
            </a:pPr>
            <a:endParaRPr>
              <a:latin typeface="Roboto Mono"/>
              <a:ea typeface="Roboto Mono"/>
              <a:cs typeface="Roboto Mono"/>
              <a:sym typeface="Roboto Mono"/>
            </a:endParaRPr>
          </a:p>
          <a:p>
            <a:pPr marL="0" lvl="0" indent="0" algn="ctr" rtl="0">
              <a:spcBef>
                <a:spcPts val="0"/>
              </a:spcBef>
              <a:spcAft>
                <a:spcPts val="0"/>
              </a:spcAft>
              <a:buNone/>
            </a:pPr>
            <a:endParaRPr>
              <a:latin typeface="Roboto Mono"/>
              <a:ea typeface="Roboto Mono"/>
              <a:cs typeface="Roboto Mono"/>
              <a:sym typeface="Roboto Mono"/>
            </a:endParaRPr>
          </a:p>
          <a:p>
            <a:pPr marL="0" lvl="0" indent="0" algn="ctr" rtl="0">
              <a:spcBef>
                <a:spcPts val="0"/>
              </a:spcBef>
              <a:spcAft>
                <a:spcPts val="0"/>
              </a:spcAft>
              <a:buNone/>
            </a:pPr>
            <a:endParaRPr sz="1200">
              <a:latin typeface="Roboto Mono"/>
              <a:ea typeface="Roboto Mono"/>
              <a:cs typeface="Roboto Mono"/>
              <a:sym typeface="Roboto Mono"/>
            </a:endParaRPr>
          </a:p>
          <a:p>
            <a:pPr marL="0" lvl="0" indent="0" algn="ctr" rtl="0">
              <a:spcBef>
                <a:spcPts val="0"/>
              </a:spcBef>
              <a:spcAft>
                <a:spcPts val="0"/>
              </a:spcAft>
              <a:buNone/>
            </a:pPr>
            <a:endParaRPr sz="1200">
              <a:latin typeface="Roboto Mono"/>
              <a:ea typeface="Roboto Mono"/>
              <a:cs typeface="Roboto Mono"/>
              <a:sym typeface="Roboto Mono"/>
            </a:endParaRPr>
          </a:p>
          <a:p>
            <a:pPr marL="0" lvl="0" indent="0" algn="ctr" rtl="0">
              <a:spcBef>
                <a:spcPts val="0"/>
              </a:spcBef>
              <a:spcAft>
                <a:spcPts val="0"/>
              </a:spcAft>
              <a:buNone/>
            </a:pPr>
            <a:endParaRPr sz="1200">
              <a:latin typeface="Roboto Mono"/>
              <a:ea typeface="Roboto Mono"/>
              <a:cs typeface="Roboto Mono"/>
              <a:sym typeface="Roboto Mono"/>
            </a:endParaRPr>
          </a:p>
          <a:p>
            <a:pPr marL="0" lvl="0" indent="0" algn="ctr" rtl="0">
              <a:spcBef>
                <a:spcPts val="0"/>
              </a:spcBef>
              <a:spcAft>
                <a:spcPts val="0"/>
              </a:spcAft>
              <a:buNone/>
            </a:pPr>
            <a:r>
              <a:rPr lang="en" sz="1422">
                <a:latin typeface="Roboto Mono"/>
                <a:ea typeface="Roboto Mono"/>
                <a:cs typeface="Roboto Mono"/>
                <a:sym typeface="Roboto Mono"/>
              </a:rPr>
              <a:t>Zürich, April 2024</a:t>
            </a:r>
            <a:endParaRPr sz="1422">
              <a:latin typeface="Roboto Mono"/>
              <a:ea typeface="Roboto Mono"/>
              <a:cs typeface="Roboto Mono"/>
              <a:sym typeface="Roboto Mono"/>
            </a:endParaRPr>
          </a:p>
          <a:p>
            <a:pPr marL="0" lvl="0" indent="0" algn="ctr" rtl="0">
              <a:spcBef>
                <a:spcPts val="0"/>
              </a:spcBef>
              <a:spcAft>
                <a:spcPts val="0"/>
              </a:spcAft>
              <a:buNone/>
            </a:pPr>
            <a:r>
              <a:rPr lang="en" sz="1422">
                <a:latin typeface="Roboto Mono"/>
                <a:ea typeface="Roboto Mono"/>
                <a:cs typeface="Roboto Mono"/>
                <a:sym typeface="Roboto Mono"/>
              </a:rPr>
              <a:t>@SylkeGruhnwald</a:t>
            </a:r>
            <a:endParaRPr sz="1422">
              <a:latin typeface="Roboto Mono"/>
              <a:ea typeface="Roboto Mono"/>
              <a:cs typeface="Roboto Mono"/>
              <a:sym typeface="Roboto Mon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33"/>
          <p:cNvPicPr preferRelativeResize="0"/>
          <p:nvPr/>
        </p:nvPicPr>
        <p:blipFill>
          <a:blip r:embed="rId3">
            <a:alphaModFix/>
          </a:blip>
          <a:stretch>
            <a:fillRect/>
          </a:stretch>
        </p:blipFill>
        <p:spPr>
          <a:xfrm>
            <a:off x="4182200" y="84375"/>
            <a:ext cx="4838700" cy="4838700"/>
          </a:xfrm>
          <a:prstGeom prst="rect">
            <a:avLst/>
          </a:prstGeom>
          <a:noFill/>
          <a:ln>
            <a:noFill/>
          </a:ln>
        </p:spPr>
      </p:pic>
      <p:sp>
        <p:nvSpPr>
          <p:cNvPr id="169" name="Google Shape;169;p33"/>
          <p:cNvSpPr txBox="1"/>
          <p:nvPr/>
        </p:nvSpPr>
        <p:spPr>
          <a:xfrm>
            <a:off x="0" y="0"/>
            <a:ext cx="3913800" cy="210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50">
                <a:solidFill>
                  <a:schemeClr val="dk1"/>
                </a:solidFill>
                <a:latin typeface="Roboto Mono"/>
                <a:ea typeface="Roboto Mono"/>
                <a:cs typeface="Roboto Mono"/>
                <a:sym typeface="Roboto Mono"/>
              </a:rPr>
              <a:t>Die BBC schreibt über das Experiment vom “Center for Countering Digital Hate”:</a:t>
            </a:r>
            <a:br>
              <a:rPr lang="en" sz="1250">
                <a:solidFill>
                  <a:schemeClr val="dk1"/>
                </a:solidFill>
                <a:latin typeface="Roboto Mono"/>
                <a:ea typeface="Roboto Mono"/>
                <a:cs typeface="Roboto Mono"/>
                <a:sym typeface="Roboto Mono"/>
              </a:rPr>
            </a:br>
            <a:endParaRPr sz="1250">
              <a:solidFill>
                <a:schemeClr val="dk1"/>
              </a:solidFill>
              <a:latin typeface="Roboto Mono"/>
              <a:ea typeface="Roboto Mono"/>
              <a:cs typeface="Roboto Mono"/>
              <a:sym typeface="Roboto Mono"/>
            </a:endParaRPr>
          </a:p>
          <a:p>
            <a:pPr marL="0" lvl="0" indent="0" algn="l" rtl="0">
              <a:spcBef>
                <a:spcPts val="0"/>
              </a:spcBef>
              <a:spcAft>
                <a:spcPts val="0"/>
              </a:spcAft>
              <a:buNone/>
            </a:pPr>
            <a:r>
              <a:rPr lang="en" sz="1250">
                <a:solidFill>
                  <a:schemeClr val="dk1"/>
                </a:solidFill>
                <a:latin typeface="Roboto Mono"/>
                <a:ea typeface="Roboto Mono"/>
                <a:cs typeface="Roboto Mono"/>
                <a:sym typeface="Roboto Mono"/>
              </a:rPr>
              <a:t>This false photo was generated with Microsoft's Image Creator using the following prompt: “A black and white security camera photo showing a covered individual tampering with a US ballot box.”</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34" descr="Ein Bild, das Text, Screenshot, Schrift enthält.&#10;&#10;Automatisch generierte Beschreibung"/>
          <p:cNvPicPr preferRelativeResize="0"/>
          <p:nvPr/>
        </p:nvPicPr>
        <p:blipFill rotWithShape="1">
          <a:blip r:embed="rId3">
            <a:alphaModFix/>
          </a:blip>
          <a:srcRect/>
          <a:stretch/>
        </p:blipFill>
        <p:spPr>
          <a:xfrm>
            <a:off x="3657600" y="0"/>
            <a:ext cx="5281864" cy="2735342"/>
          </a:xfrm>
          <a:prstGeom prst="rect">
            <a:avLst/>
          </a:prstGeom>
          <a:noFill/>
          <a:ln>
            <a:noFill/>
          </a:ln>
        </p:spPr>
      </p:pic>
      <p:pic>
        <p:nvPicPr>
          <p:cNvPr id="175" name="Google Shape;175;p34" descr="Ein Bild, das Text, Screenshot, Schrift enthält.&#10;&#10;Automatisch generierte Beschreibung"/>
          <p:cNvPicPr preferRelativeResize="0"/>
          <p:nvPr/>
        </p:nvPicPr>
        <p:blipFill rotWithShape="1">
          <a:blip r:embed="rId4">
            <a:alphaModFix/>
          </a:blip>
          <a:srcRect/>
          <a:stretch/>
        </p:blipFill>
        <p:spPr>
          <a:xfrm>
            <a:off x="128848" y="2619700"/>
            <a:ext cx="6934353" cy="2735350"/>
          </a:xfrm>
          <a:prstGeom prst="rect">
            <a:avLst/>
          </a:prstGeom>
          <a:noFill/>
          <a:ln>
            <a:noFill/>
          </a:ln>
        </p:spPr>
      </p:pic>
      <p:sp>
        <p:nvSpPr>
          <p:cNvPr id="176" name="Google Shape;176;p34"/>
          <p:cNvSpPr txBox="1">
            <a:spLocks noGrp="1"/>
          </p:cNvSpPr>
          <p:nvPr>
            <p:ph type="title"/>
          </p:nvPr>
        </p:nvSpPr>
        <p:spPr>
          <a:xfrm>
            <a:off x="83100" y="140225"/>
            <a:ext cx="8520600" cy="572700"/>
          </a:xfrm>
          <a:prstGeom prst="rect">
            <a:avLst/>
          </a:prstGeom>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sz="1250">
                <a:latin typeface="Roboto Mono"/>
                <a:ea typeface="Roboto Mono"/>
                <a:cs typeface="Roboto Mono"/>
                <a:sym typeface="Roboto Mono"/>
              </a:rPr>
              <a:t>Die Macht der Sprache:</a:t>
            </a:r>
            <a:endParaRPr sz="1250">
              <a:latin typeface="Roboto Mono"/>
              <a:ea typeface="Roboto Mono"/>
              <a:cs typeface="Roboto Mono"/>
              <a:sym typeface="Roboto Mono"/>
            </a:endParaRPr>
          </a:p>
          <a:p>
            <a:pPr marL="0" lvl="0" indent="0" algn="ctr" rtl="0">
              <a:lnSpc>
                <a:spcPct val="115000"/>
              </a:lnSpc>
              <a:spcBef>
                <a:spcPts val="0"/>
              </a:spcBef>
              <a:spcAft>
                <a:spcPts val="0"/>
              </a:spcAft>
              <a:buNone/>
            </a:pPr>
            <a:endParaRPr sz="125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35" descr="A square object with red eyes&#10;&#10;Description automatically generated"/>
          <p:cNvPicPr preferRelativeResize="0"/>
          <p:nvPr/>
        </p:nvPicPr>
        <p:blipFill rotWithShape="1">
          <a:blip r:embed="rId3">
            <a:alphaModFix/>
          </a:blip>
          <a:srcRect/>
          <a:stretch/>
        </p:blipFill>
        <p:spPr>
          <a:xfrm>
            <a:off x="407130" y="0"/>
            <a:ext cx="7772402" cy="479934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6"/>
          <p:cNvSpPr txBox="1"/>
          <p:nvPr/>
        </p:nvSpPr>
        <p:spPr>
          <a:xfrm>
            <a:off x="850175" y="32391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87" name="Google Shape;187;p36"/>
          <p:cNvSpPr txBox="1">
            <a:spLocks noGrp="1"/>
          </p:cNvSpPr>
          <p:nvPr>
            <p:ph type="body" idx="1"/>
          </p:nvPr>
        </p:nvSpPr>
        <p:spPr>
          <a:xfrm>
            <a:off x="83100" y="1215725"/>
            <a:ext cx="9060900" cy="3416400"/>
          </a:xfrm>
          <a:prstGeom prst="rect">
            <a:avLst/>
          </a:prstGeom>
        </p:spPr>
        <p:txBody>
          <a:bodyPr spcFirstLastPara="1" wrap="square" lIns="91425" tIns="91425" rIns="91425" bIns="91425" anchor="ctr" anchorCtr="0">
            <a:noAutofit/>
          </a:bodyPr>
          <a:lstStyle/>
          <a:p>
            <a:pPr marL="0" lvl="0" indent="0" algn="l" rtl="0">
              <a:spcBef>
                <a:spcPts val="1200"/>
              </a:spcBef>
              <a:spcAft>
                <a:spcPts val="0"/>
              </a:spcAft>
              <a:buClr>
                <a:schemeClr val="dk1"/>
              </a:buClr>
              <a:buSzPts val="1100"/>
              <a:buFont typeface="Arial"/>
              <a:buNone/>
            </a:pPr>
            <a:r>
              <a:rPr lang="en" sz="1150">
                <a:solidFill>
                  <a:schemeClr val="dk1"/>
                </a:solidFill>
                <a:latin typeface="Roboto Mono"/>
                <a:ea typeface="Roboto Mono"/>
                <a:cs typeface="Roboto Mono"/>
                <a:sym typeface="Roboto Mono"/>
              </a:rPr>
              <a:t>Inside IT fragt im Herbst 2023: Inwiefern setzt Ihre Partei Künstliche Intelligenz ein? </a:t>
            </a:r>
            <a:endParaRPr sz="1150">
              <a:solidFill>
                <a:schemeClr val="dk1"/>
              </a:solidFill>
              <a:latin typeface="Roboto Mono"/>
              <a:ea typeface="Roboto Mono"/>
              <a:cs typeface="Roboto Mono"/>
              <a:sym typeface="Roboto Mono"/>
            </a:endParaRPr>
          </a:p>
          <a:p>
            <a:pPr marL="0" lvl="0" indent="0" algn="l" rtl="0">
              <a:lnSpc>
                <a:spcPct val="115000"/>
              </a:lnSpc>
              <a:spcBef>
                <a:spcPts val="1800"/>
              </a:spcBef>
              <a:spcAft>
                <a:spcPts val="0"/>
              </a:spcAft>
              <a:buClr>
                <a:schemeClr val="dk1"/>
              </a:buClr>
              <a:buSzPts val="1100"/>
              <a:buFont typeface="Arial"/>
              <a:buNone/>
            </a:pPr>
            <a:r>
              <a:rPr lang="en" sz="1150">
                <a:solidFill>
                  <a:schemeClr val="dk1"/>
                </a:solidFill>
                <a:latin typeface="Roboto Mono"/>
                <a:ea typeface="Roboto Mono"/>
                <a:cs typeface="Roboto Mono"/>
                <a:sym typeface="Roboto Mono"/>
              </a:rPr>
              <a:t>Mitte-Parteipräsident Gerhard Pfister: Zum jetzigen Zeitpunkt setzt Die Mitte in ihrer Arbeit und den Kampagnen noch keine Künstliche Intelligenz ein.</a:t>
            </a:r>
            <a:endParaRPr sz="1150">
              <a:solidFill>
                <a:schemeClr val="dk1"/>
              </a:solidFill>
              <a:latin typeface="Roboto Mono"/>
              <a:ea typeface="Roboto Mono"/>
              <a:cs typeface="Roboto Mono"/>
              <a:sym typeface="Roboto Mono"/>
            </a:endParaRPr>
          </a:p>
          <a:p>
            <a:pPr marL="0" lvl="0" indent="0" algn="l" rtl="0">
              <a:lnSpc>
                <a:spcPct val="115000"/>
              </a:lnSpc>
              <a:spcBef>
                <a:spcPts val="1800"/>
              </a:spcBef>
              <a:spcAft>
                <a:spcPts val="0"/>
              </a:spcAft>
              <a:buClr>
                <a:schemeClr val="dk1"/>
              </a:buClr>
              <a:buSzPts val="1100"/>
              <a:buFont typeface="Arial"/>
              <a:buNone/>
            </a:pPr>
            <a:r>
              <a:rPr lang="en" sz="1150">
                <a:solidFill>
                  <a:schemeClr val="dk1"/>
                </a:solidFill>
                <a:latin typeface="Roboto Mono"/>
                <a:ea typeface="Roboto Mono"/>
                <a:cs typeface="Roboto Mono"/>
                <a:sym typeface="Roboto Mono"/>
              </a:rPr>
              <a:t>SP-Nationalrätin Min Li Marti: Momentan nutzt die SP KI vor allem zur halbautomatisierten Erstellung von Untertiteln für Videos. Eine manuelle Nachbearbeitung ist aber immer nötig. Die SP setzt zudem ChatGPT zur Unterstützung bei der Software-Entwicklung ein, um schneller Quellcodes schreiben zu können.</a:t>
            </a:r>
            <a:endParaRPr sz="1150">
              <a:solidFill>
                <a:schemeClr val="dk1"/>
              </a:solidFill>
              <a:latin typeface="Roboto Mono"/>
              <a:ea typeface="Roboto Mono"/>
              <a:cs typeface="Roboto Mono"/>
              <a:sym typeface="Roboto Mono"/>
            </a:endParaRPr>
          </a:p>
          <a:p>
            <a:pPr marL="0" lvl="0" indent="0" algn="l" rtl="0">
              <a:lnSpc>
                <a:spcPct val="115000"/>
              </a:lnSpc>
              <a:spcBef>
                <a:spcPts val="1800"/>
              </a:spcBef>
              <a:spcAft>
                <a:spcPts val="0"/>
              </a:spcAft>
              <a:buClr>
                <a:schemeClr val="dk1"/>
              </a:buClr>
              <a:buSzPts val="1100"/>
              <a:buFont typeface="Arial"/>
              <a:buNone/>
            </a:pPr>
            <a:r>
              <a:rPr lang="en" sz="1150">
                <a:solidFill>
                  <a:schemeClr val="dk1"/>
                </a:solidFill>
                <a:latin typeface="Roboto Mono"/>
                <a:ea typeface="Roboto Mono"/>
                <a:cs typeface="Roboto Mono"/>
                <a:sym typeface="Roboto Mono"/>
              </a:rPr>
              <a:t>SVP-Nationalrat Franz Grüter: Im Rahmen der heute üblichen Internetnutzung.</a:t>
            </a:r>
            <a:endParaRPr sz="1150">
              <a:solidFill>
                <a:schemeClr val="dk1"/>
              </a:solidFill>
              <a:latin typeface="Roboto Mono"/>
              <a:ea typeface="Roboto Mono"/>
              <a:cs typeface="Roboto Mono"/>
              <a:sym typeface="Roboto Mono"/>
            </a:endParaRPr>
          </a:p>
          <a:p>
            <a:pPr marL="0" lvl="0" indent="0" algn="l" rtl="0">
              <a:lnSpc>
                <a:spcPct val="115000"/>
              </a:lnSpc>
              <a:spcBef>
                <a:spcPts val="1800"/>
              </a:spcBef>
              <a:spcAft>
                <a:spcPts val="0"/>
              </a:spcAft>
              <a:buClr>
                <a:schemeClr val="dk1"/>
              </a:buClr>
              <a:buSzPts val="1100"/>
              <a:buFont typeface="Arial"/>
              <a:buNone/>
            </a:pPr>
            <a:r>
              <a:rPr lang="en" sz="1150">
                <a:solidFill>
                  <a:schemeClr val="dk1"/>
                </a:solidFill>
                <a:latin typeface="Roboto Mono"/>
                <a:ea typeface="Roboto Mono"/>
                <a:cs typeface="Roboto Mono"/>
                <a:sym typeface="Roboto Mono"/>
              </a:rPr>
              <a:t>FDP-Parteipräsident Thierry Burkart: Die FDP nutzt Deepl für Übersetzungen und hat in einem Experiment eine Pressemitteilung mit ChatGPT verfasst. Im Wahlkampf haben wir ein Plakat mit KI-Unterstützung erstellt. Wir verfolgen die Entwicklung aktiv und interessiert, testen und probieren gelegentlich etwas aus. Bei der FDP gibt es klare Nutzungsregeln. Audiovisuelle Inhalte, auch unser Plakat, haben wir transparent gekennzeichnet. Auch missbrauchen wir KI nicht (Deepfakes), um Wählerinnen und Wähler mit gefälschten Inhalten zu täuschen.</a:t>
            </a:r>
            <a:endParaRPr sz="1150">
              <a:solidFill>
                <a:schemeClr val="dk1"/>
              </a:solidFill>
              <a:latin typeface="Roboto Mono"/>
              <a:ea typeface="Roboto Mono"/>
              <a:cs typeface="Roboto Mono"/>
              <a:sym typeface="Roboto Mono"/>
            </a:endParaRPr>
          </a:p>
          <a:p>
            <a:pPr marL="0" lvl="0" indent="0" algn="l" rtl="0">
              <a:lnSpc>
                <a:spcPct val="115000"/>
              </a:lnSpc>
              <a:spcBef>
                <a:spcPts val="1800"/>
              </a:spcBef>
              <a:spcAft>
                <a:spcPts val="0"/>
              </a:spcAft>
              <a:buClr>
                <a:schemeClr val="dk1"/>
              </a:buClr>
              <a:buSzPts val="1100"/>
              <a:buFont typeface="Arial"/>
              <a:buNone/>
            </a:pPr>
            <a:endParaRPr sz="1150">
              <a:solidFill>
                <a:schemeClr val="dk1"/>
              </a:solidFill>
              <a:latin typeface="Roboto Mono"/>
              <a:ea typeface="Roboto Mono"/>
              <a:cs typeface="Roboto Mono"/>
              <a:sym typeface="Roboto Mono"/>
            </a:endParaRPr>
          </a:p>
          <a:p>
            <a:pPr marL="0" lvl="0" indent="0" algn="l" rtl="0">
              <a:lnSpc>
                <a:spcPct val="115000"/>
              </a:lnSpc>
              <a:spcBef>
                <a:spcPts val="1800"/>
              </a:spcBef>
              <a:spcAft>
                <a:spcPts val="0"/>
              </a:spcAft>
              <a:buClr>
                <a:schemeClr val="dk1"/>
              </a:buClr>
              <a:buSzPts val="1100"/>
              <a:buFont typeface="Arial"/>
              <a:buNone/>
            </a:pPr>
            <a:endParaRPr sz="1150">
              <a:solidFill>
                <a:schemeClr val="dk1"/>
              </a:solidFill>
              <a:latin typeface="Roboto Mono"/>
              <a:ea typeface="Roboto Mono"/>
              <a:cs typeface="Roboto Mono"/>
              <a:sym typeface="Roboto Mono"/>
            </a:endParaRPr>
          </a:p>
          <a:p>
            <a:pPr marL="0" lvl="0" indent="0" algn="l" rtl="0">
              <a:spcBef>
                <a:spcPts val="1200"/>
              </a:spcBef>
              <a:spcAft>
                <a:spcPts val="0"/>
              </a:spcAft>
              <a:buClr>
                <a:schemeClr val="dk1"/>
              </a:buClr>
              <a:buSzPts val="1100"/>
              <a:buFont typeface="Arial"/>
              <a:buNone/>
            </a:pPr>
            <a:endParaRPr sz="1150">
              <a:solidFill>
                <a:schemeClr val="dk1"/>
              </a:solidFill>
              <a:latin typeface="Roboto Mono"/>
              <a:ea typeface="Roboto Mono"/>
              <a:cs typeface="Roboto Mono"/>
              <a:sym typeface="Roboto Mono"/>
            </a:endParaRPr>
          </a:p>
          <a:p>
            <a:pPr marL="0" lvl="0" indent="0" algn="l" rtl="0">
              <a:spcBef>
                <a:spcPts val="1200"/>
              </a:spcBef>
              <a:spcAft>
                <a:spcPts val="0"/>
              </a:spcAft>
              <a:buClr>
                <a:schemeClr val="dk1"/>
              </a:buClr>
              <a:buSzPts val="1100"/>
              <a:buFont typeface="Arial"/>
              <a:buNone/>
            </a:pPr>
            <a:endParaRPr sz="1150">
              <a:solidFill>
                <a:schemeClr val="dk1"/>
              </a:solidFill>
              <a:latin typeface="Roboto Mono"/>
              <a:ea typeface="Roboto Mono"/>
              <a:cs typeface="Roboto Mono"/>
              <a:sym typeface="Roboto Mono"/>
            </a:endParaRPr>
          </a:p>
          <a:p>
            <a:pPr marL="3200400" lvl="0" indent="0" algn="l" rtl="0">
              <a:lnSpc>
                <a:spcPct val="100000"/>
              </a:lnSpc>
              <a:spcBef>
                <a:spcPts val="0"/>
              </a:spcBef>
              <a:spcAft>
                <a:spcPts val="0"/>
              </a:spcAft>
              <a:buClr>
                <a:schemeClr val="dk1"/>
              </a:buClr>
              <a:buSzPts val="1100"/>
              <a:buFont typeface="Arial"/>
              <a:buNone/>
            </a:pPr>
            <a:r>
              <a:rPr lang="en" sz="1150">
                <a:solidFill>
                  <a:schemeClr val="dk1"/>
                </a:solidFill>
                <a:latin typeface="Roboto Mono"/>
                <a:ea typeface="Roboto Mono"/>
                <a:cs typeface="Roboto Mono"/>
                <a:sym typeface="Roboto Mono"/>
              </a:rPr>
              <a:t>  </a:t>
            </a:r>
            <a:endParaRPr sz="1150">
              <a:solidFill>
                <a:schemeClr val="dk1"/>
              </a:solidFill>
              <a:latin typeface="Roboto Mono"/>
              <a:ea typeface="Roboto Mono"/>
              <a:cs typeface="Roboto Mono"/>
              <a:sym typeface="Roboto Mon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7"/>
          <p:cNvPicPr preferRelativeResize="0"/>
          <p:nvPr/>
        </p:nvPicPr>
        <p:blipFill>
          <a:blip r:embed="rId3">
            <a:alphaModFix/>
          </a:blip>
          <a:stretch>
            <a:fillRect/>
          </a:stretch>
        </p:blipFill>
        <p:spPr>
          <a:xfrm>
            <a:off x="2572675" y="41850"/>
            <a:ext cx="360045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8"/>
          <p:cNvPicPr preferRelativeResize="0"/>
          <p:nvPr/>
        </p:nvPicPr>
        <p:blipFill>
          <a:blip r:embed="rId3">
            <a:alphaModFix/>
          </a:blip>
          <a:stretch>
            <a:fillRect/>
          </a:stretch>
        </p:blipFill>
        <p:spPr>
          <a:xfrm>
            <a:off x="1959650" y="0"/>
            <a:ext cx="5079876" cy="50798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9"/>
          <p:cNvSpPr txBox="1">
            <a:spLocks noGrp="1"/>
          </p:cNvSpPr>
          <p:nvPr>
            <p:ph type="title"/>
          </p:nvPr>
        </p:nvSpPr>
        <p:spPr>
          <a:xfrm>
            <a:off x="83100" y="1402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50">
                <a:latin typeface="Roboto Mono"/>
                <a:ea typeface="Roboto Mono"/>
                <a:cs typeface="Roboto Mono"/>
                <a:sym typeface="Roboto Mono"/>
              </a:rPr>
              <a:t>Nachricht am 16. Februar 2024:</a:t>
            </a:r>
            <a:endParaRPr sz="1250">
              <a:latin typeface="Roboto Mono"/>
              <a:ea typeface="Roboto Mono"/>
              <a:cs typeface="Roboto Mono"/>
              <a:sym typeface="Roboto Mono"/>
            </a:endParaRPr>
          </a:p>
          <a:p>
            <a:pPr marL="0" lvl="0" indent="0" algn="l" rtl="0">
              <a:lnSpc>
                <a:spcPct val="115000"/>
              </a:lnSpc>
              <a:spcBef>
                <a:spcPts val="0"/>
              </a:spcBef>
              <a:spcAft>
                <a:spcPts val="0"/>
              </a:spcAft>
              <a:buNone/>
            </a:pPr>
            <a:endParaRPr sz="1250"/>
          </a:p>
        </p:txBody>
      </p:sp>
      <p:pic>
        <p:nvPicPr>
          <p:cNvPr id="203" name="Google Shape;203;p39"/>
          <p:cNvPicPr preferRelativeResize="0"/>
          <p:nvPr/>
        </p:nvPicPr>
        <p:blipFill>
          <a:blip r:embed="rId3">
            <a:alphaModFix/>
          </a:blip>
          <a:stretch>
            <a:fillRect/>
          </a:stretch>
        </p:blipFill>
        <p:spPr>
          <a:xfrm>
            <a:off x="1997700" y="560525"/>
            <a:ext cx="4930150" cy="44183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40"/>
          <p:cNvSpPr txBox="1">
            <a:spLocks noGrp="1"/>
          </p:cNvSpPr>
          <p:nvPr>
            <p:ph type="title"/>
          </p:nvPr>
        </p:nvSpPr>
        <p:spPr>
          <a:xfrm>
            <a:off x="83100" y="1402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50">
                <a:latin typeface="Roboto Mono"/>
                <a:ea typeface="Roboto Mono"/>
                <a:cs typeface="Roboto Mono"/>
                <a:sym typeface="Roboto Mono"/>
              </a:rPr>
              <a:t>Nachricht am 15. März 2024:</a:t>
            </a:r>
            <a:endParaRPr sz="1250">
              <a:latin typeface="Roboto Mono"/>
              <a:ea typeface="Roboto Mono"/>
              <a:cs typeface="Roboto Mono"/>
              <a:sym typeface="Roboto Mono"/>
            </a:endParaRPr>
          </a:p>
          <a:p>
            <a:pPr marL="0" lvl="0" indent="0" algn="l" rtl="0">
              <a:lnSpc>
                <a:spcPct val="115000"/>
              </a:lnSpc>
              <a:spcBef>
                <a:spcPts val="0"/>
              </a:spcBef>
              <a:spcAft>
                <a:spcPts val="0"/>
              </a:spcAft>
              <a:buClr>
                <a:schemeClr val="dk1"/>
              </a:buClr>
              <a:buSzPts val="1100"/>
              <a:buFont typeface="Arial"/>
              <a:buNone/>
            </a:pPr>
            <a:endParaRPr sz="1250"/>
          </a:p>
        </p:txBody>
      </p:sp>
      <p:pic>
        <p:nvPicPr>
          <p:cNvPr id="209" name="Google Shape;209;p40"/>
          <p:cNvPicPr preferRelativeResize="0"/>
          <p:nvPr/>
        </p:nvPicPr>
        <p:blipFill>
          <a:blip r:embed="rId3">
            <a:alphaModFix/>
          </a:blip>
          <a:stretch>
            <a:fillRect/>
          </a:stretch>
        </p:blipFill>
        <p:spPr>
          <a:xfrm>
            <a:off x="2514600" y="636725"/>
            <a:ext cx="3951250" cy="43818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41"/>
          <p:cNvPicPr preferRelativeResize="0"/>
          <p:nvPr/>
        </p:nvPicPr>
        <p:blipFill>
          <a:blip r:embed="rId3">
            <a:alphaModFix/>
          </a:blip>
          <a:stretch>
            <a:fillRect/>
          </a:stretch>
        </p:blipFill>
        <p:spPr>
          <a:xfrm>
            <a:off x="1719850" y="464441"/>
            <a:ext cx="5588452" cy="4554082"/>
          </a:xfrm>
          <a:prstGeom prst="rect">
            <a:avLst/>
          </a:prstGeom>
          <a:noFill/>
          <a:ln>
            <a:noFill/>
          </a:ln>
        </p:spPr>
      </p:pic>
      <p:sp>
        <p:nvSpPr>
          <p:cNvPr id="215" name="Google Shape;215;p41"/>
          <p:cNvSpPr txBox="1">
            <a:spLocks noGrp="1"/>
          </p:cNvSpPr>
          <p:nvPr>
            <p:ph type="title"/>
          </p:nvPr>
        </p:nvSpPr>
        <p:spPr>
          <a:xfrm>
            <a:off x="83100" y="1402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50">
                <a:latin typeface="Roboto Mono"/>
                <a:ea typeface="Roboto Mono"/>
                <a:cs typeface="Roboto Mono"/>
                <a:sym typeface="Roboto Mono"/>
              </a:rPr>
              <a:t>Nachricht am 5. April 2024:</a:t>
            </a:r>
            <a:endParaRPr sz="1250">
              <a:latin typeface="Roboto Mono"/>
              <a:ea typeface="Roboto Mono"/>
              <a:cs typeface="Roboto Mono"/>
              <a:sym typeface="Roboto Mono"/>
            </a:endParaRPr>
          </a:p>
          <a:p>
            <a:pPr marL="0" lvl="0" indent="0" algn="l" rtl="0">
              <a:lnSpc>
                <a:spcPct val="115000"/>
              </a:lnSpc>
              <a:spcBef>
                <a:spcPts val="0"/>
              </a:spcBef>
              <a:spcAft>
                <a:spcPts val="0"/>
              </a:spcAft>
              <a:buNone/>
            </a:pPr>
            <a:endParaRPr sz="125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42"/>
          <p:cNvPicPr preferRelativeResize="0"/>
          <p:nvPr/>
        </p:nvPicPr>
        <p:blipFill>
          <a:blip r:embed="rId3">
            <a:alphaModFix/>
          </a:blip>
          <a:stretch>
            <a:fillRect/>
          </a:stretch>
        </p:blipFill>
        <p:spPr>
          <a:xfrm>
            <a:off x="152400" y="789125"/>
            <a:ext cx="8839204" cy="2326333"/>
          </a:xfrm>
          <a:prstGeom prst="rect">
            <a:avLst/>
          </a:prstGeom>
          <a:noFill/>
          <a:ln>
            <a:noFill/>
          </a:ln>
        </p:spPr>
      </p:pic>
      <p:sp>
        <p:nvSpPr>
          <p:cNvPr id="221" name="Google Shape;221;p42"/>
          <p:cNvSpPr txBox="1">
            <a:spLocks noGrp="1"/>
          </p:cNvSpPr>
          <p:nvPr>
            <p:ph type="title"/>
          </p:nvPr>
        </p:nvSpPr>
        <p:spPr>
          <a:xfrm>
            <a:off x="83100" y="1402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50">
                <a:latin typeface="Roboto Mono"/>
                <a:ea typeface="Roboto Mono"/>
                <a:cs typeface="Roboto Mono"/>
                <a:sym typeface="Roboto Mono"/>
              </a:rPr>
              <a:t>Nachricht am 23. Januar 2024:</a:t>
            </a:r>
            <a:endParaRPr sz="1250">
              <a:latin typeface="Roboto Mono"/>
              <a:ea typeface="Roboto Mono"/>
              <a:cs typeface="Roboto Mono"/>
              <a:sym typeface="Roboto Mono"/>
            </a:endParaRPr>
          </a:p>
          <a:p>
            <a:pPr marL="0" lvl="0" indent="0" algn="l" rtl="0">
              <a:lnSpc>
                <a:spcPct val="115000"/>
              </a:lnSpc>
              <a:spcBef>
                <a:spcPts val="0"/>
              </a:spcBef>
              <a:spcAft>
                <a:spcPts val="0"/>
              </a:spcAft>
              <a:buNone/>
            </a:pPr>
            <a:endParaRPr sz="125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5"/>
          <p:cNvSpPr txBox="1">
            <a:spLocks noGrp="1"/>
          </p:cNvSpPr>
          <p:nvPr>
            <p:ph type="body" idx="1"/>
          </p:nvPr>
        </p:nvSpPr>
        <p:spPr>
          <a:xfrm>
            <a:off x="311700" y="52992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50" dirty="0">
                <a:solidFill>
                  <a:schemeClr val="dk1"/>
                </a:solidFill>
                <a:latin typeface="Roboto Mono"/>
                <a:ea typeface="Roboto Mono"/>
                <a:cs typeface="Roboto Mono"/>
                <a:sym typeface="Roboto Mono"/>
              </a:rPr>
              <a:t>Wir erzählen nicht nur für uns selbst.</a:t>
            </a:r>
            <a:endParaRPr sz="1150" dirty="0">
              <a:solidFill>
                <a:schemeClr val="dk1"/>
              </a:solidFill>
              <a:latin typeface="Roboto Mono"/>
              <a:ea typeface="Roboto Mono"/>
              <a:cs typeface="Roboto Mono"/>
              <a:sym typeface="Roboto Mono"/>
            </a:endParaRPr>
          </a:p>
          <a:p>
            <a:pPr marL="0" lvl="0" indent="0" algn="l" rtl="0">
              <a:spcBef>
                <a:spcPts val="1200"/>
              </a:spcBef>
              <a:spcAft>
                <a:spcPts val="0"/>
              </a:spcAft>
              <a:buNone/>
            </a:pPr>
            <a:r>
              <a:rPr lang="en" sz="1150" dirty="0">
                <a:solidFill>
                  <a:schemeClr val="dk1"/>
                </a:solidFill>
                <a:latin typeface="Roboto Mono"/>
                <a:ea typeface="Roboto Mono"/>
                <a:cs typeface="Roboto Mono"/>
                <a:sym typeface="Roboto Mono"/>
              </a:rPr>
              <a:t>Wir erzählen immer auch für die, die vor uns waren und die es selbst nicht mehr können. Wir erzählen, um an sie zu erinnern, wir erzählen, um anders an sie zu erinnern als die, die sie geleugnet und getötet haben, sie erinnert sehen wollen: als menschliche Wesen. </a:t>
            </a:r>
            <a:endParaRPr sz="1150" dirty="0">
              <a:solidFill>
                <a:schemeClr val="dk1"/>
              </a:solidFill>
              <a:latin typeface="Roboto Mono"/>
              <a:ea typeface="Roboto Mono"/>
              <a:cs typeface="Roboto Mono"/>
              <a:sym typeface="Roboto Mono"/>
            </a:endParaRPr>
          </a:p>
          <a:p>
            <a:pPr marL="0" lvl="0" indent="0" algn="l" rtl="0">
              <a:spcBef>
                <a:spcPts val="1200"/>
              </a:spcBef>
              <a:spcAft>
                <a:spcPts val="0"/>
              </a:spcAft>
              <a:buNone/>
            </a:pPr>
            <a:r>
              <a:rPr lang="en" sz="1150" dirty="0">
                <a:solidFill>
                  <a:schemeClr val="dk1"/>
                </a:solidFill>
                <a:latin typeface="Roboto Mono"/>
                <a:ea typeface="Roboto Mono"/>
                <a:cs typeface="Roboto Mono"/>
                <a:sym typeface="Roboto Mono"/>
              </a:rPr>
              <a:t>Wir erzählen immer auch für die, die nach uns kommen und die sich fragen, wie geschehen konnte, was geschehen sein wird. Wir erzählen, um ihre noch ungestellten Fragen zu beantworten, was wir versucht haben, worin wir gescheitert sind, wer wir hofften zu sein.</a:t>
            </a:r>
            <a:endParaRPr sz="1150" dirty="0">
              <a:solidFill>
                <a:schemeClr val="dk1"/>
              </a:solidFill>
              <a:latin typeface="Roboto Mono"/>
              <a:ea typeface="Roboto Mono"/>
              <a:cs typeface="Roboto Mono"/>
              <a:sym typeface="Roboto Mono"/>
            </a:endParaRPr>
          </a:p>
          <a:p>
            <a:pPr marL="0" lvl="0" indent="0" algn="l" rtl="0">
              <a:spcBef>
                <a:spcPts val="1200"/>
              </a:spcBef>
              <a:spcAft>
                <a:spcPts val="0"/>
              </a:spcAft>
              <a:buNone/>
            </a:pPr>
            <a:r>
              <a:rPr lang="en" sz="1150" dirty="0">
                <a:solidFill>
                  <a:schemeClr val="dk1"/>
                </a:solidFill>
                <a:latin typeface="Roboto Mono"/>
                <a:ea typeface="Roboto Mono"/>
                <a:cs typeface="Roboto Mono"/>
                <a:sym typeface="Roboto Mono"/>
              </a:rPr>
              <a:t>Als Erzählende muss man uns beim Wort nehmen können. Das ist anspruchsvoller und belastender, als es klingt. </a:t>
            </a:r>
            <a:endParaRPr sz="1150" dirty="0">
              <a:solidFill>
                <a:schemeClr val="dk1"/>
              </a:solidFill>
              <a:latin typeface="Roboto Mono"/>
              <a:ea typeface="Roboto Mono"/>
              <a:cs typeface="Roboto Mono"/>
              <a:sym typeface="Roboto Mono"/>
            </a:endParaRPr>
          </a:p>
          <a:p>
            <a:pPr marL="0" lvl="0" indent="0" algn="l" rtl="0">
              <a:spcBef>
                <a:spcPts val="1200"/>
              </a:spcBef>
              <a:spcAft>
                <a:spcPts val="0"/>
              </a:spcAft>
              <a:buNone/>
            </a:pPr>
            <a:r>
              <a:rPr lang="en" sz="1150" dirty="0">
                <a:solidFill>
                  <a:schemeClr val="dk1"/>
                </a:solidFill>
                <a:latin typeface="Roboto Mono"/>
                <a:ea typeface="Roboto Mono"/>
                <a:cs typeface="Roboto Mono"/>
                <a:sym typeface="Roboto Mono"/>
              </a:rPr>
              <a:t>Als Erzählende müssen wir Rechenschaft ablegen. Nicht nur über das, was wir schreiben, sondern auch über uns selbst. Wer wir selber sind, was wir als wahr begreifen bereit sind, wie wir selbst in die Gewaltformationen und Klimakrisen verwoben sind, warum uns das Sprechen und Schreiben nicht immer leichtfällt - all das will bedacht und miterzählt werden.</a:t>
            </a:r>
            <a:endParaRPr sz="1150" dirty="0">
              <a:solidFill>
                <a:schemeClr val="dk1"/>
              </a:solidFill>
              <a:latin typeface="Roboto Mono"/>
              <a:ea typeface="Roboto Mono"/>
              <a:cs typeface="Roboto Mono"/>
              <a:sym typeface="Roboto Mono"/>
            </a:endParaRPr>
          </a:p>
          <a:p>
            <a:pPr marL="3200400" lvl="0" indent="0" algn="l" rtl="0">
              <a:lnSpc>
                <a:spcPct val="100000"/>
              </a:lnSpc>
              <a:spcBef>
                <a:spcPts val="1200"/>
              </a:spcBef>
              <a:spcAft>
                <a:spcPts val="0"/>
              </a:spcAft>
              <a:buClr>
                <a:schemeClr val="dk1"/>
              </a:buClr>
              <a:buSzPts val="1100"/>
              <a:buFont typeface="Arial"/>
              <a:buNone/>
            </a:pPr>
            <a:r>
              <a:rPr lang="en" sz="1150" dirty="0">
                <a:solidFill>
                  <a:schemeClr val="dk1"/>
                </a:solidFill>
                <a:latin typeface="Roboto Mono"/>
                <a:ea typeface="Roboto Mono"/>
                <a:cs typeface="Roboto Mono"/>
                <a:sym typeface="Roboto Mono"/>
              </a:rPr>
              <a:t>  </a:t>
            </a:r>
            <a:endParaRPr sz="1150" dirty="0">
              <a:solidFill>
                <a:schemeClr val="dk1"/>
              </a:solidFill>
              <a:latin typeface="Roboto Mono"/>
              <a:ea typeface="Roboto Mono"/>
              <a:cs typeface="Roboto Mono"/>
              <a:sym typeface="Roboto Mono"/>
            </a:endParaRPr>
          </a:p>
          <a:p>
            <a:pPr marL="3200400" lvl="0" indent="457200" algn="l" rtl="0">
              <a:lnSpc>
                <a:spcPct val="100000"/>
              </a:lnSpc>
              <a:spcBef>
                <a:spcPts val="0"/>
              </a:spcBef>
              <a:spcAft>
                <a:spcPts val="0"/>
              </a:spcAft>
              <a:buClr>
                <a:schemeClr val="dk1"/>
              </a:buClr>
              <a:buSzPts val="1100"/>
              <a:buFont typeface="Arial"/>
              <a:buNone/>
            </a:pPr>
            <a:r>
              <a:rPr lang="en" sz="1150" dirty="0">
                <a:solidFill>
                  <a:schemeClr val="dk1"/>
                </a:solidFill>
                <a:latin typeface="Roboto Mono"/>
                <a:ea typeface="Roboto Mono"/>
                <a:cs typeface="Roboto Mono"/>
                <a:sym typeface="Roboto Mono"/>
              </a:rPr>
              <a:t>  </a:t>
            </a:r>
            <a:endParaRPr sz="1150" dirty="0">
              <a:solidFill>
                <a:schemeClr val="dk1"/>
              </a:solidFill>
              <a:latin typeface="Roboto Mono"/>
              <a:ea typeface="Roboto Mono"/>
              <a:cs typeface="Roboto Mono"/>
              <a:sym typeface="Roboto Mono"/>
            </a:endParaRPr>
          </a:p>
          <a:p>
            <a:pPr marL="3200400" lvl="0" indent="457200" algn="l" rtl="0">
              <a:lnSpc>
                <a:spcPct val="100000"/>
              </a:lnSpc>
              <a:spcBef>
                <a:spcPts val="0"/>
              </a:spcBef>
              <a:spcAft>
                <a:spcPts val="0"/>
              </a:spcAft>
              <a:buClr>
                <a:schemeClr val="dk1"/>
              </a:buClr>
              <a:buSzPts val="1100"/>
              <a:buFont typeface="Arial"/>
              <a:buNone/>
            </a:pPr>
            <a:r>
              <a:rPr lang="en" sz="1150" dirty="0">
                <a:solidFill>
                  <a:schemeClr val="dk1"/>
                </a:solidFill>
                <a:latin typeface="Roboto Mono"/>
                <a:ea typeface="Roboto Mono"/>
                <a:cs typeface="Roboto Mono"/>
                <a:sym typeface="Roboto Mono"/>
              </a:rPr>
              <a:t>  Carolin Emcke: Was wahr ist. Über Gewalt und Klima.</a:t>
            </a:r>
            <a:endParaRPr sz="1150" dirty="0">
              <a:solidFill>
                <a:schemeClr val="dk1"/>
              </a:solidFill>
              <a:latin typeface="Roboto Mono"/>
              <a:ea typeface="Roboto Mono"/>
              <a:cs typeface="Roboto Mono"/>
              <a:sym typeface="Roboto Mon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3"/>
          <p:cNvSpPr txBox="1">
            <a:spLocks noGrp="1"/>
          </p:cNvSpPr>
          <p:nvPr>
            <p:ph type="title"/>
          </p:nvPr>
        </p:nvSpPr>
        <p:spPr>
          <a:xfrm>
            <a:off x="311700" y="18166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latin typeface="Roboto Mono"/>
                <a:ea typeface="Roboto Mono"/>
                <a:cs typeface="Roboto Mono"/>
                <a:sym typeface="Roboto Mono"/>
              </a:rPr>
              <a:t>Es ist einfach. Und billig. </a:t>
            </a:r>
          </a:p>
          <a:p>
            <a:pPr marL="0" lvl="0" indent="0" algn="ctr" rtl="0">
              <a:spcBef>
                <a:spcPts val="0"/>
              </a:spcBef>
              <a:spcAft>
                <a:spcPts val="0"/>
              </a:spcAft>
              <a:buNone/>
            </a:pPr>
            <a:r>
              <a:rPr lang="de-CH" dirty="0">
                <a:latin typeface="Roboto Mono"/>
                <a:ea typeface="Roboto Mono"/>
                <a:cs typeface="Roboto Mono"/>
                <a:sym typeface="Roboto Mono"/>
              </a:rPr>
              <a:t>Ein rasches Experiment.</a:t>
            </a:r>
            <a:endParaRPr lang="de-CH" sz="1200" dirty="0">
              <a:latin typeface="Roboto Mono"/>
              <a:ea typeface="Roboto Mono"/>
              <a:cs typeface="Roboto Mono"/>
              <a:sym typeface="Roboto Mon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 name="Rechteck 1">
            <a:extLst>
              <a:ext uri="{FF2B5EF4-FFF2-40B4-BE49-F238E27FC236}">
                <a16:creationId xmlns:a16="http://schemas.microsoft.com/office/drawing/2014/main" id="{30E7C885-EC2F-4929-9B7A-21121ED50E88}"/>
              </a:ext>
            </a:extLst>
          </p:cNvPr>
          <p:cNvSpPr/>
          <p:nvPr/>
        </p:nvSpPr>
        <p:spPr>
          <a:xfrm>
            <a:off x="247740" y="2371695"/>
            <a:ext cx="8648521" cy="400110"/>
          </a:xfrm>
          <a:prstGeom prst="rect">
            <a:avLst/>
          </a:prstGeom>
        </p:spPr>
        <p:txBody>
          <a:bodyPr wrap="none">
            <a:spAutoFit/>
          </a:bodyPr>
          <a:lstStyle/>
          <a:p>
            <a:r>
              <a:rPr lang="en" sz="2000" u="sng" dirty="0">
                <a:solidFill>
                  <a:schemeClr val="hlink"/>
                </a:solidFill>
                <a:latin typeface="Roboto Mono" panose="020B0604020202020204" charset="0"/>
                <a:ea typeface="Roboto Mono" panose="020B0604020202020204" charset="0"/>
                <a:hlinkClick r:id="rId3"/>
              </a:rPr>
              <a:t>https://ars.electronica.art/center/en/obama-deep-fake/</a:t>
            </a:r>
            <a:r>
              <a:rPr lang="en" sz="2000" dirty="0">
                <a:latin typeface="Roboto Mono" panose="020B0604020202020204" charset="0"/>
                <a:ea typeface="Roboto Mono" panose="020B0604020202020204" charset="0"/>
              </a:rPr>
              <a:t> </a:t>
            </a:r>
            <a:endParaRPr lang="de-CH" sz="2000" dirty="0">
              <a:latin typeface="Roboto Mono" panose="020B0604020202020204" charset="0"/>
              <a:ea typeface="Roboto Mono" panose="020B060402020202020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5"/>
          <p:cNvSpPr txBox="1">
            <a:spLocks noGrp="1"/>
          </p:cNvSpPr>
          <p:nvPr>
            <p:ph type="title"/>
          </p:nvPr>
        </p:nvSpPr>
        <p:spPr>
          <a:xfrm>
            <a:off x="311700" y="18166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Roboto Mono"/>
                <a:ea typeface="Roboto Mono"/>
                <a:cs typeface="Roboto Mono"/>
                <a:sym typeface="Roboto Mono"/>
              </a:rPr>
              <a:t>Merci.</a:t>
            </a:r>
            <a:endParaRPr sz="1200">
              <a:latin typeface="Roboto Mono"/>
              <a:ea typeface="Roboto Mono"/>
              <a:cs typeface="Roboto Mono"/>
              <a:sym typeface="Roboto Mon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6"/>
          <p:cNvSpPr txBox="1">
            <a:spLocks noGrp="1"/>
          </p:cNvSpPr>
          <p:nvPr>
            <p:ph type="title"/>
          </p:nvPr>
        </p:nvSpPr>
        <p:spPr>
          <a:xfrm>
            <a:off x="311700" y="18166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Roboto Mono"/>
                <a:ea typeface="Roboto Mono"/>
                <a:cs typeface="Roboto Mono"/>
                <a:sym typeface="Roboto Mono"/>
              </a:rPr>
              <a:t>Und was meinen Sie?</a:t>
            </a:r>
            <a:endParaRPr>
              <a:latin typeface="Roboto Mono"/>
              <a:ea typeface="Roboto Mono"/>
              <a:cs typeface="Roboto Mono"/>
              <a:sym typeface="Roboto Mon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aulus Akademie stellt Fragen zur Zeit">
            <a:extLst>
              <a:ext uri="{FF2B5EF4-FFF2-40B4-BE49-F238E27FC236}">
                <a16:creationId xmlns:a16="http://schemas.microsoft.com/office/drawing/2014/main" id="{E7D3BFE1-A24E-4C5A-B581-A5161FA5D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00" y="36000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a:extLst>
              <a:ext uri="{FF2B5EF4-FFF2-40B4-BE49-F238E27FC236}">
                <a16:creationId xmlns:a16="http://schemas.microsoft.com/office/drawing/2014/main" id="{F921E74C-9F39-4BBE-8944-618CAF5FDC68}"/>
              </a:ext>
            </a:extLst>
          </p:cNvPr>
          <p:cNvSpPr/>
          <p:nvPr/>
        </p:nvSpPr>
        <p:spPr>
          <a:xfrm>
            <a:off x="1080000" y="4104000"/>
            <a:ext cx="7200000" cy="720000"/>
          </a:xfrm>
          <a:prstGeom prst="rect">
            <a:avLst/>
          </a:prstGeom>
        </p:spPr>
        <p:txBody>
          <a:bodyPr wrap="square" anchor="ctr">
            <a:spAutoFit/>
          </a:bodyPr>
          <a:lstStyle/>
          <a:p>
            <a:pPr marL="0" marR="0" lvl="0" indent="0" algn="ctr" defTabSz="685800" rtl="0" eaLnBrk="0" fontAlgn="base" latinLnBrk="0" hangingPunct="0">
              <a:lnSpc>
                <a:spcPct val="100000"/>
              </a:lnSpc>
              <a:spcBef>
                <a:spcPts val="450"/>
              </a:spcBef>
              <a:spcAft>
                <a:spcPts val="450"/>
              </a:spcAft>
              <a:buClrTx/>
              <a:buSzTx/>
              <a:buFont typeface="Arial"/>
              <a:buNone/>
              <a:tabLst/>
              <a:defRPr/>
            </a:pPr>
            <a:r>
              <a:rPr kumimoji="0" lang="de-CH" sz="20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hlinkClick r:id="rId3"/>
              </a:rPr>
              <a:t>https://paulusakademie.survalyzer.swiss/veranstaltungen</a:t>
            </a:r>
            <a:br>
              <a:rPr kumimoji="0" lang="de-CH" sz="20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br>
            <a:r>
              <a:rPr kumimoji="0" lang="de-CH" altLang="de-DE" sz="2000" b="1"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Arial" panose="020B0604020202020204" pitchFamily="34" charset="0"/>
                <a:sym typeface="Arial"/>
              </a:rPr>
              <a:t>Zugangscode: </a:t>
            </a:r>
            <a:r>
              <a:rPr kumimoji="0" lang="de-CH" altLang="de-DE" sz="2000" b="1" i="0" u="none" strike="noStrike" kern="1200" cap="none" spc="0" normalizeH="0" baseline="0" noProof="0" dirty="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sym typeface="Arial"/>
              </a:rPr>
              <a:t>1004</a:t>
            </a:r>
            <a:endParaRPr kumimoji="0" lang="de-CH" altLang="de-DE"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8" name="Titel 1">
            <a:extLst>
              <a:ext uri="{FF2B5EF4-FFF2-40B4-BE49-F238E27FC236}">
                <a16:creationId xmlns:a16="http://schemas.microsoft.com/office/drawing/2014/main" id="{2AEBE559-F2F3-4567-88C7-F5FD25EFC40A}"/>
              </a:ext>
            </a:extLst>
          </p:cNvPr>
          <p:cNvSpPr>
            <a:spLocks noGrp="1"/>
          </p:cNvSpPr>
          <p:nvPr>
            <p:ph type="title"/>
          </p:nvPr>
        </p:nvSpPr>
        <p:spPr>
          <a:xfrm>
            <a:off x="1440000" y="360000"/>
            <a:ext cx="7200000" cy="1080000"/>
          </a:xfrm>
        </p:spPr>
        <p:txBody>
          <a:bodyPr>
            <a:noAutofit/>
          </a:bodyPr>
          <a:lstStyle/>
          <a:p>
            <a:pPr algn="ctr">
              <a:lnSpc>
                <a:spcPct val="100000"/>
              </a:lnSpc>
              <a:spcBef>
                <a:spcPts val="450"/>
              </a:spcBef>
              <a:spcAft>
                <a:spcPts val="450"/>
              </a:spcAft>
            </a:pPr>
            <a:r>
              <a:rPr lang="de-CH" sz="2800" b="1" dirty="0">
                <a:latin typeface="Arial" panose="020B0604020202020204" pitchFamily="34" charset="0"/>
                <a:cs typeface="Arial" panose="020B0604020202020204" pitchFamily="34" charset="0"/>
              </a:rPr>
              <a:t>Ihre Meinung zählt!</a:t>
            </a:r>
            <a:br>
              <a:rPr lang="de-CH" sz="2800" b="1" dirty="0">
                <a:latin typeface="Arial" panose="020B0604020202020204" pitchFamily="34" charset="0"/>
                <a:cs typeface="Arial" panose="020B0604020202020204" pitchFamily="34" charset="0"/>
              </a:rPr>
            </a:br>
            <a:r>
              <a:rPr lang="de-CH" altLang="de-DE" sz="1800" b="1" dirty="0">
                <a:latin typeface="Arial" panose="020B0604020202020204" pitchFamily="34" charset="0"/>
                <a:ea typeface="MS Mincho" panose="02020609040205080304" pitchFamily="49" charset="-128"/>
                <a:cs typeface="Arial" panose="020B0604020202020204" pitchFamily="34" charset="0"/>
              </a:rPr>
              <a:t>Mit folgendem QR-CODE gelangen Sie direkt zur Befragung:</a:t>
            </a:r>
            <a:endParaRPr lang="de-CH" sz="1800" b="1" dirty="0">
              <a:latin typeface="Arial" panose="020B0604020202020204" pitchFamily="34" charset="0"/>
              <a:cs typeface="Arial" panose="020B0604020202020204" pitchFamily="34" charset="0"/>
            </a:endParaRPr>
          </a:p>
        </p:txBody>
      </p:sp>
      <p:sp>
        <p:nvSpPr>
          <p:cNvPr id="2" name="Foliennummernplatzhalter 1">
            <a:extLst>
              <a:ext uri="{FF2B5EF4-FFF2-40B4-BE49-F238E27FC236}">
                <a16:creationId xmlns:a16="http://schemas.microsoft.com/office/drawing/2014/main" id="{F674E1D0-BC35-4F35-B30D-46C3E934DCC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CB1E4CB7-CB13-4810-BF18-BE31AFC64F93}"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34</a:t>
            </a:fld>
            <a:endParaRPr kumimoji="0" lang="en-US" sz="75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9" name="Grafik 8">
            <a:extLst>
              <a:ext uri="{FF2B5EF4-FFF2-40B4-BE49-F238E27FC236}">
                <a16:creationId xmlns:a16="http://schemas.microsoft.com/office/drawing/2014/main" id="{F9CD0FF2-0C7D-4D0A-A0A3-17028639EF4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000" y="1440000"/>
            <a:ext cx="2700000" cy="2700000"/>
          </a:xfrm>
          <a:prstGeom prst="rect">
            <a:avLst/>
          </a:prstGeom>
          <a:noFill/>
          <a:ln>
            <a:noFill/>
          </a:ln>
        </p:spPr>
      </p:pic>
    </p:spTree>
    <p:extLst>
      <p:ext uri="{BB962C8B-B14F-4D97-AF65-F5344CB8AC3E}">
        <p14:creationId xmlns:p14="http://schemas.microsoft.com/office/powerpoint/2010/main" val="1876517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Paulus Akademie stellt Fragen zur Zeit">
            <a:extLst>
              <a:ext uri="{FF2B5EF4-FFF2-40B4-BE49-F238E27FC236}">
                <a16:creationId xmlns:a16="http://schemas.microsoft.com/office/drawing/2014/main" id="{EA89329A-AA28-43DA-8D6D-F371A710F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00" y="36000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a:extLst>
              <a:ext uri="{FF2B5EF4-FFF2-40B4-BE49-F238E27FC236}">
                <a16:creationId xmlns:a16="http://schemas.microsoft.com/office/drawing/2014/main" id="{F5EB1754-632D-4129-BE4E-31B5D6DC5BC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CB1E4CB7-CB13-4810-BF18-BE31AFC64F93}"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35</a:t>
            </a:fld>
            <a:endParaRPr kumimoji="0" lang="en-US" sz="75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9" name="Grafik 8">
            <a:extLst>
              <a:ext uri="{FF2B5EF4-FFF2-40B4-BE49-F238E27FC236}">
                <a16:creationId xmlns:a16="http://schemas.microsoft.com/office/drawing/2014/main" id="{74A064FF-6B0E-4AB0-8605-F7C1CE510A62}"/>
              </a:ext>
            </a:extLst>
          </p:cNvPr>
          <p:cNvPicPr>
            <a:picLocks noChangeAspect="1"/>
          </p:cNvPicPr>
          <p:nvPr/>
        </p:nvPicPr>
        <p:blipFill rotWithShape="1">
          <a:blip r:embed="rId3"/>
          <a:srcRect b="57801"/>
          <a:stretch/>
        </p:blipFill>
        <p:spPr>
          <a:xfrm>
            <a:off x="405000" y="1620000"/>
            <a:ext cx="4563975" cy="2835000"/>
          </a:xfrm>
          <a:prstGeom prst="rect">
            <a:avLst/>
          </a:prstGeom>
        </p:spPr>
      </p:pic>
      <p:sp>
        <p:nvSpPr>
          <p:cNvPr id="8" name="Titel 1">
            <a:extLst>
              <a:ext uri="{FF2B5EF4-FFF2-40B4-BE49-F238E27FC236}">
                <a16:creationId xmlns:a16="http://schemas.microsoft.com/office/drawing/2014/main" id="{41346864-01EA-4240-B965-53F73D72A90F}"/>
              </a:ext>
            </a:extLst>
          </p:cNvPr>
          <p:cNvSpPr txBox="1">
            <a:spLocks/>
          </p:cNvSpPr>
          <p:nvPr/>
        </p:nvSpPr>
        <p:spPr>
          <a:xfrm>
            <a:off x="1440000" y="360000"/>
            <a:ext cx="7200000" cy="1080000"/>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 typeface="Arial"/>
              <a:buNone/>
              <a:tabLst/>
              <a:defRPr/>
            </a:pPr>
            <a:r>
              <a:rPr kumimoji="0" lang="de-CH"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Arial"/>
              </a:rPr>
              <a:t>Werden Sie Mitglied des Gönnervereins!</a:t>
            </a:r>
          </a:p>
        </p:txBody>
      </p:sp>
      <p:pic>
        <p:nvPicPr>
          <p:cNvPr id="4" name="Grafik 3">
            <a:extLst>
              <a:ext uri="{FF2B5EF4-FFF2-40B4-BE49-F238E27FC236}">
                <a16:creationId xmlns:a16="http://schemas.microsoft.com/office/drawing/2014/main" id="{DA034C10-11F8-487E-890A-83968AD01150}"/>
              </a:ext>
            </a:extLst>
          </p:cNvPr>
          <p:cNvPicPr>
            <a:picLocks noChangeAspect="1"/>
          </p:cNvPicPr>
          <p:nvPr/>
        </p:nvPicPr>
        <p:blipFill>
          <a:blip r:embed="rId4"/>
          <a:stretch>
            <a:fillRect/>
          </a:stretch>
        </p:blipFill>
        <p:spPr>
          <a:xfrm>
            <a:off x="5130000" y="1620000"/>
            <a:ext cx="2700000" cy="2700000"/>
          </a:xfrm>
          <a:prstGeom prst="rect">
            <a:avLst/>
          </a:prstGeom>
        </p:spPr>
      </p:pic>
    </p:spTree>
    <p:extLst>
      <p:ext uri="{BB962C8B-B14F-4D97-AF65-F5344CB8AC3E}">
        <p14:creationId xmlns:p14="http://schemas.microsoft.com/office/powerpoint/2010/main" val="2002142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Paulus Akademie stellt Fragen zur Zeit">
            <a:extLst>
              <a:ext uri="{FF2B5EF4-FFF2-40B4-BE49-F238E27FC236}">
                <a16:creationId xmlns:a16="http://schemas.microsoft.com/office/drawing/2014/main" id="{EA89329A-AA28-43DA-8D6D-F371A710F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00" y="27000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a:extLst>
              <a:ext uri="{FF2B5EF4-FFF2-40B4-BE49-F238E27FC236}">
                <a16:creationId xmlns:a16="http://schemas.microsoft.com/office/drawing/2014/main" id="{F5EB1754-632D-4129-BE4E-31B5D6DC5BC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CB1E4CB7-CB13-4810-BF18-BE31AFC64F93}"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36</a:t>
            </a:fld>
            <a:endParaRPr kumimoji="0" lang="en-US" sz="75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18" name="Titel 1">
            <a:extLst>
              <a:ext uri="{FF2B5EF4-FFF2-40B4-BE49-F238E27FC236}">
                <a16:creationId xmlns:a16="http://schemas.microsoft.com/office/drawing/2014/main" id="{6A7A6364-AE28-4579-A1C1-82A0F0F05B49}"/>
              </a:ext>
            </a:extLst>
          </p:cNvPr>
          <p:cNvSpPr>
            <a:spLocks noGrp="1"/>
          </p:cNvSpPr>
          <p:nvPr>
            <p:ph type="title"/>
          </p:nvPr>
        </p:nvSpPr>
        <p:spPr>
          <a:xfrm>
            <a:off x="360000" y="1980000"/>
            <a:ext cx="5040000" cy="1080000"/>
          </a:xfrm>
        </p:spPr>
        <p:txBody>
          <a:bodyPr>
            <a:noAutofit/>
          </a:bodyPr>
          <a:lstStyle/>
          <a:p>
            <a:pPr algn="ctr"/>
            <a:r>
              <a:rPr lang="de-CH" sz="2400" b="1" dirty="0">
                <a:latin typeface="Arial" panose="020B0604020202020204" pitchFamily="34" charset="0"/>
                <a:cs typeface="Arial" panose="020B0604020202020204" pitchFamily="34" charset="0"/>
              </a:rPr>
              <a:t>Danke und auf Wiedersehen!</a:t>
            </a:r>
            <a:endParaRPr lang="de-CH" sz="2400" dirty="0">
              <a:latin typeface="Arial" panose="020B0604020202020204" pitchFamily="34" charset="0"/>
              <a:cs typeface="Arial" panose="020B0604020202020204" pitchFamily="34" charset="0"/>
            </a:endParaRPr>
          </a:p>
        </p:txBody>
      </p:sp>
      <p:pic>
        <p:nvPicPr>
          <p:cNvPr id="2" name="Grafik 1">
            <a:extLst>
              <a:ext uri="{FF2B5EF4-FFF2-40B4-BE49-F238E27FC236}">
                <a16:creationId xmlns:a16="http://schemas.microsoft.com/office/drawing/2014/main" id="{A847A76D-C4D6-4013-8594-B9376E15E3B6}"/>
              </a:ext>
            </a:extLst>
          </p:cNvPr>
          <p:cNvPicPr>
            <a:picLocks noChangeAspect="1"/>
          </p:cNvPicPr>
          <p:nvPr/>
        </p:nvPicPr>
        <p:blipFill>
          <a:blip r:embed="rId3"/>
          <a:stretch>
            <a:fillRect/>
          </a:stretch>
        </p:blipFill>
        <p:spPr>
          <a:xfrm>
            <a:off x="5436000" y="0"/>
            <a:ext cx="3654028" cy="5143500"/>
          </a:xfrm>
          <a:prstGeom prst="rect">
            <a:avLst/>
          </a:prstGeom>
        </p:spPr>
      </p:pic>
    </p:spTree>
    <p:extLst>
      <p:ext uri="{BB962C8B-B14F-4D97-AF65-F5344CB8AC3E}">
        <p14:creationId xmlns:p14="http://schemas.microsoft.com/office/powerpoint/2010/main" val="1244068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311700" y="18166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latin typeface="Roboto Mono"/>
                <a:ea typeface="Roboto Mono"/>
                <a:cs typeface="Roboto Mono"/>
                <a:sym typeface="Roboto Mono"/>
              </a:rPr>
              <a:t>All Things Data</a:t>
            </a:r>
            <a:endParaRPr>
              <a:latin typeface="Roboto Mono"/>
              <a:ea typeface="Roboto Mono"/>
              <a:cs typeface="Roboto Mono"/>
              <a:sym typeface="Roboto Mono"/>
            </a:endParaRPr>
          </a:p>
          <a:p>
            <a:pPr marL="0" lvl="0" indent="0" algn="ctr" rtl="0">
              <a:spcBef>
                <a:spcPts val="0"/>
              </a:spcBef>
              <a:spcAft>
                <a:spcPts val="0"/>
              </a:spcAft>
              <a:buNone/>
            </a:pPr>
            <a:endParaRPr>
              <a:latin typeface="Roboto Mono"/>
              <a:ea typeface="Roboto Mono"/>
              <a:cs typeface="Roboto Mono"/>
              <a:sym typeface="Roboto Mono"/>
            </a:endParaRPr>
          </a:p>
          <a:p>
            <a:pPr marL="0" lvl="0" indent="0" algn="ctr" rtl="0">
              <a:spcBef>
                <a:spcPts val="0"/>
              </a:spcBef>
              <a:spcAft>
                <a:spcPts val="0"/>
              </a:spcAft>
              <a:buNone/>
            </a:pPr>
            <a:endParaRPr>
              <a:latin typeface="Roboto Mono"/>
              <a:ea typeface="Roboto Mono"/>
              <a:cs typeface="Roboto Mono"/>
              <a:sym typeface="Roboto Mono"/>
            </a:endParaRPr>
          </a:p>
          <a:p>
            <a:pPr marL="0" lvl="0" indent="0" algn="ctr" rtl="0">
              <a:spcBef>
                <a:spcPts val="0"/>
              </a:spcBef>
              <a:spcAft>
                <a:spcPts val="0"/>
              </a:spcAft>
              <a:buNone/>
            </a:pPr>
            <a:endParaRPr sz="1200">
              <a:latin typeface="Roboto Mono"/>
              <a:ea typeface="Roboto Mono"/>
              <a:cs typeface="Roboto Mono"/>
              <a:sym typeface="Roboto Mono"/>
            </a:endParaRPr>
          </a:p>
          <a:p>
            <a:pPr marL="0" lvl="0" indent="0" algn="ctr" rtl="0">
              <a:spcBef>
                <a:spcPts val="0"/>
              </a:spcBef>
              <a:spcAft>
                <a:spcPts val="0"/>
              </a:spcAft>
              <a:buNone/>
            </a:pPr>
            <a:endParaRPr sz="1200">
              <a:latin typeface="Roboto Mono"/>
              <a:ea typeface="Roboto Mono"/>
              <a:cs typeface="Roboto Mono"/>
              <a:sym typeface="Roboto Mono"/>
            </a:endParaRPr>
          </a:p>
          <a:p>
            <a:pPr marL="0" lvl="0" indent="0" algn="ctr" rtl="0">
              <a:spcBef>
                <a:spcPts val="0"/>
              </a:spcBef>
              <a:spcAft>
                <a:spcPts val="0"/>
              </a:spcAft>
              <a:buNone/>
            </a:pPr>
            <a:endParaRPr sz="1200">
              <a:latin typeface="Roboto Mono"/>
              <a:ea typeface="Roboto Mono"/>
              <a:cs typeface="Roboto Mono"/>
              <a:sym typeface="Roboto Mono"/>
            </a:endParaRPr>
          </a:p>
          <a:p>
            <a:pPr marL="0" lvl="0" indent="0" algn="ctr" rtl="0">
              <a:spcBef>
                <a:spcPts val="0"/>
              </a:spcBef>
              <a:spcAft>
                <a:spcPts val="0"/>
              </a:spcAft>
              <a:buNone/>
            </a:pPr>
            <a:endParaRPr sz="1422">
              <a:latin typeface="Roboto Mono"/>
              <a:ea typeface="Roboto Mono"/>
              <a:cs typeface="Roboto Mono"/>
              <a:sym typeface="Roboto Mon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7"/>
          <p:cNvPicPr preferRelativeResize="0"/>
          <p:nvPr/>
        </p:nvPicPr>
        <p:blipFill>
          <a:blip r:embed="rId3">
            <a:alphaModFix/>
          </a:blip>
          <a:stretch>
            <a:fillRect/>
          </a:stretch>
        </p:blipFill>
        <p:spPr>
          <a:xfrm>
            <a:off x="4204725" y="46550"/>
            <a:ext cx="4910149" cy="4953224"/>
          </a:xfrm>
          <a:prstGeom prst="rect">
            <a:avLst/>
          </a:prstGeom>
          <a:noFill/>
          <a:ln>
            <a:noFill/>
          </a:ln>
        </p:spPr>
      </p:pic>
      <p:sp>
        <p:nvSpPr>
          <p:cNvPr id="76" name="Google Shape;76;p17"/>
          <p:cNvSpPr txBox="1">
            <a:spLocks noGrp="1"/>
          </p:cNvSpPr>
          <p:nvPr>
            <p:ph type="body" idx="1"/>
          </p:nvPr>
        </p:nvSpPr>
        <p:spPr>
          <a:xfrm>
            <a:off x="159300" y="60612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50">
                <a:solidFill>
                  <a:schemeClr val="dk1"/>
                </a:solidFill>
                <a:latin typeface="Roboto Mono"/>
                <a:ea typeface="Roboto Mono"/>
                <a:cs typeface="Roboto Mono"/>
                <a:sym typeface="Roboto Mono"/>
              </a:rPr>
              <a:t>Abstimmungenssonntage bei der NZZ:</a:t>
            </a:r>
            <a:endParaRPr sz="1250">
              <a:solidFill>
                <a:schemeClr val="dk1"/>
              </a:solidFill>
              <a:latin typeface="Roboto Mono"/>
              <a:ea typeface="Roboto Mono"/>
              <a:cs typeface="Roboto Mono"/>
              <a:sym typeface="Roboto Mono"/>
            </a:endParaRPr>
          </a:p>
          <a:p>
            <a:pPr marL="3200400" lvl="0" indent="0" algn="l" rtl="0">
              <a:lnSpc>
                <a:spcPct val="100000"/>
              </a:lnSpc>
              <a:spcBef>
                <a:spcPts val="1200"/>
              </a:spcBef>
              <a:spcAft>
                <a:spcPts val="0"/>
              </a:spcAft>
              <a:buNone/>
            </a:pPr>
            <a:endParaRPr sz="1250">
              <a:solidFill>
                <a:schemeClr val="dk1"/>
              </a:solidFill>
              <a:latin typeface="Roboto Mono"/>
              <a:ea typeface="Roboto Mono"/>
              <a:cs typeface="Roboto Mono"/>
              <a:sym typeface="Roboto Mon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8"/>
          <p:cNvPicPr preferRelativeResize="0"/>
          <p:nvPr/>
        </p:nvPicPr>
        <p:blipFill>
          <a:blip r:embed="rId3">
            <a:alphaModFix/>
          </a:blip>
          <a:stretch>
            <a:fillRect/>
          </a:stretch>
        </p:blipFill>
        <p:spPr>
          <a:xfrm>
            <a:off x="3538250" y="0"/>
            <a:ext cx="5517701" cy="5087649"/>
          </a:xfrm>
          <a:prstGeom prst="rect">
            <a:avLst/>
          </a:prstGeom>
          <a:noFill/>
          <a:ln>
            <a:noFill/>
          </a:ln>
        </p:spPr>
      </p:pic>
      <p:sp>
        <p:nvSpPr>
          <p:cNvPr id="82" name="Google Shape;82;p18"/>
          <p:cNvSpPr txBox="1">
            <a:spLocks noGrp="1"/>
          </p:cNvSpPr>
          <p:nvPr>
            <p:ph type="body" idx="1"/>
          </p:nvPr>
        </p:nvSpPr>
        <p:spPr>
          <a:xfrm>
            <a:off x="159300" y="60612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50">
                <a:solidFill>
                  <a:schemeClr val="dk1"/>
                </a:solidFill>
                <a:latin typeface="Roboto Mono"/>
                <a:ea typeface="Roboto Mono"/>
                <a:cs typeface="Roboto Mono"/>
                <a:sym typeface="Roboto Mono"/>
              </a:rPr>
              <a:t>Recherchen zum Lobbyismus </a:t>
            </a:r>
            <a:br>
              <a:rPr lang="en" sz="1250">
                <a:solidFill>
                  <a:schemeClr val="dk1"/>
                </a:solidFill>
                <a:latin typeface="Roboto Mono"/>
                <a:ea typeface="Roboto Mono"/>
                <a:cs typeface="Roboto Mono"/>
                <a:sym typeface="Roboto Mono"/>
              </a:rPr>
            </a:br>
            <a:r>
              <a:rPr lang="en" sz="1250">
                <a:solidFill>
                  <a:schemeClr val="dk1"/>
                </a:solidFill>
                <a:latin typeface="Roboto Mono"/>
                <a:ea typeface="Roboto Mono"/>
                <a:cs typeface="Roboto Mono"/>
                <a:sym typeface="Roboto Mono"/>
              </a:rPr>
              <a:t>in Bundesbern, “Follow the Money”:</a:t>
            </a:r>
            <a:endParaRPr sz="1250">
              <a:solidFill>
                <a:schemeClr val="dk1"/>
              </a:solidFill>
              <a:latin typeface="Roboto Mono"/>
              <a:ea typeface="Roboto Mono"/>
              <a:cs typeface="Roboto Mono"/>
              <a:sym typeface="Roboto Mono"/>
            </a:endParaRPr>
          </a:p>
          <a:p>
            <a:pPr marL="3200400" lvl="0" indent="0" algn="l" rtl="0">
              <a:lnSpc>
                <a:spcPct val="100000"/>
              </a:lnSpc>
              <a:spcBef>
                <a:spcPts val="1200"/>
              </a:spcBef>
              <a:spcAft>
                <a:spcPts val="0"/>
              </a:spcAft>
              <a:buNone/>
            </a:pPr>
            <a:endParaRPr sz="1250">
              <a:solidFill>
                <a:schemeClr val="dk1"/>
              </a:solidFill>
              <a:latin typeface="Roboto Mono"/>
              <a:ea typeface="Roboto Mono"/>
              <a:cs typeface="Roboto Mono"/>
              <a:sym typeface="Roboto Mon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9"/>
          <p:cNvPicPr preferRelativeResize="0"/>
          <p:nvPr/>
        </p:nvPicPr>
        <p:blipFill>
          <a:blip r:embed="rId3">
            <a:alphaModFix/>
          </a:blip>
          <a:stretch>
            <a:fillRect/>
          </a:stretch>
        </p:blipFill>
        <p:spPr>
          <a:xfrm>
            <a:off x="0" y="1524000"/>
            <a:ext cx="9081974" cy="2075375"/>
          </a:xfrm>
          <a:prstGeom prst="rect">
            <a:avLst/>
          </a:prstGeom>
          <a:noFill/>
          <a:ln>
            <a:noFill/>
          </a:ln>
        </p:spPr>
      </p:pic>
      <p:sp>
        <p:nvSpPr>
          <p:cNvPr id="88" name="Google Shape;88;p19"/>
          <p:cNvSpPr txBox="1">
            <a:spLocks noGrp="1"/>
          </p:cNvSpPr>
          <p:nvPr>
            <p:ph type="body" idx="1"/>
          </p:nvPr>
        </p:nvSpPr>
        <p:spPr>
          <a:xfrm>
            <a:off x="159300" y="60612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50">
                <a:solidFill>
                  <a:schemeClr val="dk1"/>
                </a:solidFill>
                <a:latin typeface="Roboto Mono"/>
                <a:ea typeface="Roboto Mono"/>
                <a:cs typeface="Roboto Mono"/>
                <a:sym typeface="Roboto Mono"/>
              </a:rPr>
              <a:t>Auch aus der Recherche entsteht der Verein Lobbywatch:</a:t>
            </a:r>
            <a:endParaRPr sz="1250">
              <a:solidFill>
                <a:schemeClr val="dk1"/>
              </a:solidFill>
              <a:latin typeface="Roboto Mono"/>
              <a:ea typeface="Roboto Mono"/>
              <a:cs typeface="Roboto Mono"/>
              <a:sym typeface="Roboto Mono"/>
            </a:endParaRPr>
          </a:p>
          <a:p>
            <a:pPr marL="3200400" lvl="0" indent="0" algn="l" rtl="0">
              <a:lnSpc>
                <a:spcPct val="100000"/>
              </a:lnSpc>
              <a:spcBef>
                <a:spcPts val="1200"/>
              </a:spcBef>
              <a:spcAft>
                <a:spcPts val="0"/>
              </a:spcAft>
              <a:buNone/>
            </a:pPr>
            <a:endParaRPr sz="1250">
              <a:solidFill>
                <a:schemeClr val="dk1"/>
              </a:solidFill>
              <a:latin typeface="Roboto Mono"/>
              <a:ea typeface="Roboto Mono"/>
              <a:cs typeface="Roboto Mono"/>
              <a:sym typeface="Roboto Mon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0"/>
          <p:cNvPicPr preferRelativeResize="0"/>
          <p:nvPr/>
        </p:nvPicPr>
        <p:blipFill>
          <a:blip r:embed="rId3">
            <a:alphaModFix/>
          </a:blip>
          <a:stretch>
            <a:fillRect/>
          </a:stretch>
        </p:blipFill>
        <p:spPr>
          <a:xfrm>
            <a:off x="2092625" y="0"/>
            <a:ext cx="6828318" cy="5143501"/>
          </a:xfrm>
          <a:prstGeom prst="rect">
            <a:avLst/>
          </a:prstGeom>
          <a:noFill/>
          <a:ln>
            <a:noFill/>
          </a:ln>
        </p:spPr>
      </p:pic>
      <p:sp>
        <p:nvSpPr>
          <p:cNvPr id="94" name="Google Shape;94;p20"/>
          <p:cNvSpPr txBox="1">
            <a:spLocks noGrp="1"/>
          </p:cNvSpPr>
          <p:nvPr>
            <p:ph type="body" idx="1"/>
          </p:nvPr>
        </p:nvSpPr>
        <p:spPr>
          <a:xfrm>
            <a:off x="159300" y="60612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50">
                <a:solidFill>
                  <a:schemeClr val="dk1"/>
                </a:solidFill>
                <a:latin typeface="Roboto Mono"/>
                <a:ea typeface="Roboto Mono"/>
                <a:cs typeface="Roboto Mono"/>
                <a:sym typeface="Roboto Mono"/>
              </a:rPr>
              <a:t>Wahlsonntage beim SRF:</a:t>
            </a:r>
            <a:endParaRPr sz="1250">
              <a:solidFill>
                <a:schemeClr val="dk1"/>
              </a:solidFill>
              <a:latin typeface="Roboto Mono"/>
              <a:ea typeface="Roboto Mono"/>
              <a:cs typeface="Roboto Mono"/>
              <a:sym typeface="Roboto Mono"/>
            </a:endParaRPr>
          </a:p>
          <a:p>
            <a:pPr marL="3200400" lvl="0" indent="0" algn="l" rtl="0">
              <a:lnSpc>
                <a:spcPct val="100000"/>
              </a:lnSpc>
              <a:spcBef>
                <a:spcPts val="1200"/>
              </a:spcBef>
              <a:spcAft>
                <a:spcPts val="0"/>
              </a:spcAft>
              <a:buNone/>
            </a:pPr>
            <a:endParaRPr sz="1250">
              <a:solidFill>
                <a:schemeClr val="dk1"/>
              </a:solidFill>
              <a:latin typeface="Roboto Mono"/>
              <a:ea typeface="Roboto Mono"/>
              <a:cs typeface="Roboto Mono"/>
              <a:sym typeface="Roboto Mon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1"/>
          <p:cNvSpPr txBox="1">
            <a:spLocks noGrp="1"/>
          </p:cNvSpPr>
          <p:nvPr>
            <p:ph type="body" idx="1"/>
          </p:nvPr>
        </p:nvSpPr>
        <p:spPr>
          <a:xfrm>
            <a:off x="159300" y="60612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50">
                <a:solidFill>
                  <a:schemeClr val="dk1"/>
                </a:solidFill>
                <a:latin typeface="Roboto Mono"/>
                <a:ea typeface="Roboto Mono"/>
                <a:cs typeface="Roboto Mono"/>
                <a:sym typeface="Roboto Mono"/>
              </a:rPr>
              <a:t>Recherchen zu Wahlkampfbudgets 2014, </a:t>
            </a:r>
            <a:br>
              <a:rPr lang="en" sz="1250">
                <a:solidFill>
                  <a:schemeClr val="dk1"/>
                </a:solidFill>
                <a:latin typeface="Roboto Mono"/>
                <a:ea typeface="Roboto Mono"/>
                <a:cs typeface="Roboto Mono"/>
                <a:sym typeface="Roboto Mono"/>
              </a:rPr>
            </a:br>
            <a:r>
              <a:rPr lang="en" sz="1250">
                <a:solidFill>
                  <a:schemeClr val="dk1"/>
                </a:solidFill>
                <a:latin typeface="Roboto Mono"/>
                <a:ea typeface="Roboto Mono"/>
                <a:cs typeface="Roboto Mono"/>
                <a:sym typeface="Roboto Mono"/>
              </a:rPr>
              <a:t>“Follow the Money“:</a:t>
            </a:r>
            <a:endParaRPr sz="1250">
              <a:solidFill>
                <a:schemeClr val="dk1"/>
              </a:solidFill>
              <a:latin typeface="Roboto Mono"/>
              <a:ea typeface="Roboto Mono"/>
              <a:cs typeface="Roboto Mono"/>
              <a:sym typeface="Roboto Mono"/>
            </a:endParaRPr>
          </a:p>
          <a:p>
            <a:pPr marL="3200400" lvl="0" indent="0" algn="l" rtl="0">
              <a:lnSpc>
                <a:spcPct val="100000"/>
              </a:lnSpc>
              <a:spcBef>
                <a:spcPts val="1200"/>
              </a:spcBef>
              <a:spcAft>
                <a:spcPts val="0"/>
              </a:spcAft>
              <a:buNone/>
            </a:pPr>
            <a:endParaRPr sz="1250">
              <a:solidFill>
                <a:schemeClr val="dk1"/>
              </a:solidFill>
              <a:latin typeface="Roboto Mono"/>
              <a:ea typeface="Roboto Mono"/>
              <a:cs typeface="Roboto Mono"/>
              <a:sym typeface="Roboto Mono"/>
            </a:endParaRPr>
          </a:p>
        </p:txBody>
      </p:sp>
      <p:pic>
        <p:nvPicPr>
          <p:cNvPr id="100" name="Google Shape;100;p21"/>
          <p:cNvPicPr preferRelativeResize="0"/>
          <p:nvPr/>
        </p:nvPicPr>
        <p:blipFill>
          <a:blip r:embed="rId3">
            <a:alphaModFix/>
          </a:blip>
          <a:stretch>
            <a:fillRect/>
          </a:stretch>
        </p:blipFill>
        <p:spPr>
          <a:xfrm>
            <a:off x="4472048" y="0"/>
            <a:ext cx="4533255" cy="514350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1892</Words>
  <Application>Microsoft Office PowerPoint</Application>
  <PresentationFormat>Bildschirmpräsentation (16:9)</PresentationFormat>
  <Paragraphs>119</Paragraphs>
  <Slides>36</Slides>
  <Notes>32</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36</vt:i4>
      </vt:variant>
    </vt:vector>
  </HeadingPairs>
  <TitlesOfParts>
    <vt:vector size="43" baseType="lpstr">
      <vt:lpstr>Roboto Mono</vt:lpstr>
      <vt:lpstr>MS Mincho</vt:lpstr>
      <vt:lpstr>Calibri Light</vt:lpstr>
      <vt:lpstr>Calibri</vt:lpstr>
      <vt:lpstr>Arial</vt:lpstr>
      <vt:lpstr>Simple Light</vt:lpstr>
      <vt:lpstr>Office</vt:lpstr>
      <vt:lpstr>PowerPoint-Präsentation</vt:lpstr>
      <vt:lpstr>Die digitale Verwandlung der Demokratie       Zürich, April 2024 @SylkeGruhnwald</vt:lpstr>
      <vt:lpstr>PowerPoint-Präsentation</vt:lpstr>
      <vt:lpstr>All Things Data      </vt:lpstr>
      <vt:lpstr>PowerPoint-Präsentation</vt:lpstr>
      <vt:lpstr>PowerPoint-Präsentation</vt:lpstr>
      <vt:lpstr>PowerPoint-Präsentation</vt:lpstr>
      <vt:lpstr>PowerPoint-Präsentation</vt:lpstr>
      <vt:lpstr>PowerPoint-Präsentation</vt:lpstr>
      <vt:lpstr>PowerPoint-Präsentation</vt:lpstr>
      <vt:lpstr>Enter Social Networks      </vt:lpstr>
      <vt:lpstr>PowerPoint-Präsentation</vt:lpstr>
      <vt:lpstr>PowerPoint-Präsentation</vt:lpstr>
      <vt:lpstr>PowerPoint-Präsentation</vt:lpstr>
      <vt:lpstr>Enter AI     </vt:lpstr>
      <vt:lpstr>PowerPoint-Präsentation</vt:lpstr>
      <vt:lpstr>PowerPoint-Präsentation</vt:lpstr>
      <vt:lpstr>PowerPoint-Präsentation</vt:lpstr>
      <vt:lpstr>PowerPoint-Präsentation</vt:lpstr>
      <vt:lpstr>PowerPoint-Präsentation</vt:lpstr>
      <vt:lpstr>Die Macht der Sprache: </vt:lpstr>
      <vt:lpstr>PowerPoint-Präsentation</vt:lpstr>
      <vt:lpstr>PowerPoint-Präsentation</vt:lpstr>
      <vt:lpstr>PowerPoint-Präsentation</vt:lpstr>
      <vt:lpstr>PowerPoint-Präsentation</vt:lpstr>
      <vt:lpstr>Nachricht am 16. Februar 2024: </vt:lpstr>
      <vt:lpstr>Nachricht am 15. März 2024: </vt:lpstr>
      <vt:lpstr>Nachricht am 5. April 2024: </vt:lpstr>
      <vt:lpstr>Nachricht am 23. Januar 2024: </vt:lpstr>
      <vt:lpstr>Es ist einfach. Und billig.  Ein rasches Experiment.</vt:lpstr>
      <vt:lpstr>PowerPoint-Präsentation</vt:lpstr>
      <vt:lpstr>Merci.</vt:lpstr>
      <vt:lpstr>Und was meinen Sie?</vt:lpstr>
      <vt:lpstr>Ihre Meinung zählt! Mit folgendem QR-CODE gelangen Sie direkt zur Befragung:</vt:lpstr>
      <vt:lpstr>PowerPoint-Präsentation</vt:lpstr>
      <vt:lpstr>Danke und auf Wiedersehen!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digitale Verwandlung der Demokratie       Zürich, April 2024 @SylkeGruhnwald</dc:title>
  <dc:creator>Csongor Kozma</dc:creator>
  <cp:lastModifiedBy>Csongor Kozma</cp:lastModifiedBy>
  <cp:revision>4</cp:revision>
  <dcterms:modified xsi:type="dcterms:W3CDTF">2024-04-10T14:58:26Z</dcterms:modified>
</cp:coreProperties>
</file>