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06" r:id="rId2"/>
    <p:sldId id="307" r:id="rId3"/>
    <p:sldId id="275" r:id="rId4"/>
    <p:sldId id="277" r:id="rId5"/>
    <p:sldId id="285" r:id="rId6"/>
    <p:sldId id="286" r:id="rId7"/>
    <p:sldId id="287" r:id="rId8"/>
    <p:sldId id="288" r:id="rId9"/>
    <p:sldId id="293" r:id="rId10"/>
    <p:sldId id="267" r:id="rId11"/>
  </p:sldIdLst>
  <p:sldSz cx="12192000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547"/>
  </p:normalViewPr>
  <p:slideViewPr>
    <p:cSldViewPr snapToGrid="0">
      <p:cViewPr varScale="1">
        <p:scale>
          <a:sx n="114" d="100"/>
          <a:sy n="114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</a:rPr>
              <a:t>Telefon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92115654992518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4583333333333301E-2"/>
          <c:y val="7.61004255201463E-2"/>
          <c:w val="0.61773425196850396"/>
          <c:h val="0.75143831033394004"/>
        </c:manualLayout>
      </c:layout>
      <c:lineChart>
        <c:grouping val="standard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Telefon</c:v>
                </c:pt>
              </c:strCache>
            </c:strRef>
          </c:tx>
          <c:spPr>
            <a:ln w="38100"/>
          </c:spPr>
          <c:marker>
            <c:symbol val="none"/>
          </c:marker>
          <c:dPt>
            <c:idx val="1"/>
            <c:bubble3D val="0"/>
            <c:spPr>
              <a:ln w="38100">
                <a:miter lim="800000"/>
              </a:ln>
            </c:spPr>
            <c:extLst>
              <c:ext xmlns:c16="http://schemas.microsoft.com/office/drawing/2014/chart" uri="{C3380CC4-5D6E-409C-BE32-E72D297353CC}">
                <c16:uniqueId val="{00000001-D223-425B-B072-0BCDD856D952}"/>
              </c:ext>
            </c:extLst>
          </c:dPt>
          <c:cat>
            <c:numRef>
              <c:f>Blatt1!$A$2:$A$9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Blatt1!$B$2:$B$9</c:f>
              <c:numCache>
                <c:formatCode>General</c:formatCode>
                <c:ptCount val="8"/>
                <c:pt idx="0">
                  <c:v>22130</c:v>
                </c:pt>
                <c:pt idx="1">
                  <c:v>24416</c:v>
                </c:pt>
                <c:pt idx="2">
                  <c:v>28666</c:v>
                </c:pt>
                <c:pt idx="3">
                  <c:v>32291</c:v>
                </c:pt>
                <c:pt idx="4">
                  <c:v>32275</c:v>
                </c:pt>
                <c:pt idx="5">
                  <c:v>31090</c:v>
                </c:pt>
                <c:pt idx="6">
                  <c:v>33048</c:v>
                </c:pt>
                <c:pt idx="7">
                  <c:v>33141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223-425B-B072-0BCDD856D9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3865928"/>
        <c:axId val="2077760136"/>
      </c:lineChart>
      <c:catAx>
        <c:axId val="2093865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aseline="0">
                <a:solidFill>
                  <a:schemeClr val="tx1"/>
                </a:solidFill>
                <a:latin typeface="Calibri" panose="020F0502020204030204" pitchFamily="34" charset="0"/>
              </a:defRPr>
            </a:pPr>
            <a:endParaRPr lang="de-DE"/>
          </a:p>
        </c:txPr>
        <c:crossAx val="2077760136"/>
        <c:crosses val="autoZero"/>
        <c:auto val="1"/>
        <c:lblAlgn val="ctr"/>
        <c:lblOffset val="100"/>
        <c:noMultiLvlLbl val="0"/>
      </c:catAx>
      <c:valAx>
        <c:axId val="2077760136"/>
        <c:scaling>
          <c:orientation val="minMax"/>
        </c:scaling>
        <c:delete val="0"/>
        <c:axPos val="l"/>
        <c:majorGridlines>
          <c:spPr>
            <a:ln>
              <a:solidFill>
                <a:schemeClr val="tx2">
                  <a:lumMod val="75000"/>
                </a:schemeClr>
              </a:solidFill>
            </a:ln>
          </c:spPr>
        </c:majorGridlines>
        <c:numFmt formatCode="General" sourceLinked="1"/>
        <c:majorTickMark val="in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aseline="0">
                <a:solidFill>
                  <a:schemeClr val="tx1"/>
                </a:solidFill>
                <a:latin typeface="Calibri" panose="020F0502020204030204" pitchFamily="34" charset="0"/>
              </a:defRPr>
            </a:pPr>
            <a:endParaRPr lang="de-DE"/>
          </a:p>
        </c:txPr>
        <c:crossAx val="209386592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chemeClr val="accent5"/>
          </a:solidFill>
          <a:latin typeface="Arial"/>
        </a:defRPr>
      </a:pPr>
      <a:endParaRPr lang="de-D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de-CH" b="0" dirty="0"/>
              <a:t>Telefon</a:t>
            </a:r>
          </a:p>
        </c:rich>
      </c:tx>
      <c:layout>
        <c:manualLayout>
          <c:xMode val="edge"/>
          <c:yMode val="edge"/>
          <c:x val="9.0486656453376543E-2"/>
          <c:y val="2.07493285059829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9.2088803858096799E-2"/>
          <c:y val="9.68060793772927E-2"/>
          <c:w val="0.43714772205875546"/>
          <c:h val="0.7145074381094026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461325722656488E-2"/>
          <c:y val="0.72773480776332522"/>
          <c:w val="0.73748297992729495"/>
          <c:h val="0.250420187297008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de-CH" b="0" dirty="0"/>
              <a:t>Chat</a:t>
            </a:r>
          </a:p>
        </c:rich>
      </c:tx>
      <c:layout>
        <c:manualLayout>
          <c:xMode val="edge"/>
          <c:yMode val="edge"/>
          <c:x val="0.11475226476337462"/>
          <c:y val="3.11239927589744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9.2088803858096799E-2"/>
          <c:y val="9.68060793772927E-2"/>
          <c:w val="0.43714772205875546"/>
          <c:h val="0.71450743810940265"/>
        </c:manualLayout>
      </c:layout>
      <c:pieChart>
        <c:varyColors val="1"/>
        <c:ser>
          <c:idx val="0"/>
          <c:order val="0"/>
          <c:tx>
            <c:strRef>
              <c:f>Blatt1!$B$1</c:f>
              <c:strCache>
                <c:ptCount val="1"/>
                <c:pt idx="0">
                  <c:v>Spalte1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95-4ADC-9127-DA2096F028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095-4ADC-9127-DA2096F028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095-4ADC-9127-DA2096F028D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095-4ADC-9127-DA2096F028D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975-4BAC-ABED-5B71509EE50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D095-4ADC-9127-DA2096F028D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D095-4ADC-9127-DA2096F028D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D095-4ADC-9127-DA2096F028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Blatt1!$A$2:$A$6</c:f>
              <c:strCache>
                <c:ptCount val="5"/>
                <c:pt idx="0">
                  <c:v>bis 18</c:v>
                </c:pt>
                <c:pt idx="1">
                  <c:v>19 - 40</c:v>
                </c:pt>
                <c:pt idx="2">
                  <c:v>41 -65</c:v>
                </c:pt>
                <c:pt idx="3">
                  <c:v>über 65</c:v>
                </c:pt>
                <c:pt idx="4">
                  <c:v>unklar</c:v>
                </c:pt>
              </c:strCache>
            </c:strRef>
          </c:cat>
          <c:val>
            <c:numRef>
              <c:f>Blatt1!$B$2:$B$6</c:f>
              <c:numCache>
                <c:formatCode>General</c:formatCode>
                <c:ptCount val="5"/>
                <c:pt idx="0">
                  <c:v>11</c:v>
                </c:pt>
                <c:pt idx="1">
                  <c:v>31</c:v>
                </c:pt>
                <c:pt idx="2">
                  <c:v>5</c:v>
                </c:pt>
                <c:pt idx="3">
                  <c:v>1</c:v>
                </c:pt>
                <c:pt idx="4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95-4ADC-9127-DA2096F028D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461325722656488E-2"/>
          <c:y val="0.74249871388536137"/>
          <c:w val="0.76776491801211288"/>
          <c:h val="0.201956318578981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de-CH" b="0" dirty="0"/>
              <a:t>Mail</a:t>
            </a:r>
          </a:p>
        </c:rich>
      </c:tx>
      <c:layout>
        <c:manualLayout>
          <c:xMode val="edge"/>
          <c:yMode val="edge"/>
          <c:x val="9.8233903184635638E-2"/>
          <c:y val="1.07957211541730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9.2088803858096799E-2"/>
          <c:y val="9.68060793772927E-2"/>
          <c:w val="0.43714772205875546"/>
          <c:h val="0.71450743810940265"/>
        </c:manualLayout>
      </c:layout>
      <c:pieChart>
        <c:varyColors val="1"/>
        <c:ser>
          <c:idx val="0"/>
          <c:order val="0"/>
          <c:tx>
            <c:strRef>
              <c:f>Blatt1!$B$1</c:f>
              <c:strCache>
                <c:ptCount val="1"/>
                <c:pt idx="0">
                  <c:v>Spalte1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88-4FD5-B9EE-30086F5CE8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D88-4FD5-B9EE-30086F5CE8F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D88-4FD5-B9EE-30086F5CE8F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D88-4FD5-B9EE-30086F5CE8F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D10-4E9F-96AC-F590481657D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DD88-4FD5-B9EE-30086F5CE8F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DD88-4FD5-B9EE-30086F5CE8F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DD88-4FD5-B9EE-30086F5CE8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Blatt1!$A$2:$A$6</c:f>
              <c:strCache>
                <c:ptCount val="5"/>
                <c:pt idx="0">
                  <c:v>bis 18</c:v>
                </c:pt>
                <c:pt idx="1">
                  <c:v>19 - 40</c:v>
                </c:pt>
                <c:pt idx="2">
                  <c:v>41 -65</c:v>
                </c:pt>
                <c:pt idx="3">
                  <c:v>über 65</c:v>
                </c:pt>
                <c:pt idx="4">
                  <c:v>unklar</c:v>
                </c:pt>
              </c:strCache>
            </c:strRef>
          </c:cat>
          <c:val>
            <c:numRef>
              <c:f>Blatt1!$B$2:$B$6</c:f>
              <c:numCache>
                <c:formatCode>General</c:formatCode>
                <c:ptCount val="5"/>
                <c:pt idx="0">
                  <c:v>9</c:v>
                </c:pt>
                <c:pt idx="1">
                  <c:v>61</c:v>
                </c:pt>
                <c:pt idx="2">
                  <c:v>16</c:v>
                </c:pt>
                <c:pt idx="3">
                  <c:v>1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88-4FD5-B9EE-30086F5CE8F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461468171734362E-2"/>
          <c:y val="0.71177677168834874"/>
          <c:w val="0.67334232438886477"/>
          <c:h val="0.28822322831165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de-CH" b="0" dirty="0"/>
              <a:t>Heart2Heart</a:t>
            </a:r>
          </a:p>
        </c:rich>
      </c:tx>
      <c:layout>
        <c:manualLayout>
          <c:xMode val="edge"/>
          <c:yMode val="edge"/>
          <c:x val="8.6211517038647351E-2"/>
          <c:y val="2.5936660632478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9.2088803858096799E-2"/>
          <c:y val="9.68060793772927E-2"/>
          <c:w val="0.43714772205875546"/>
          <c:h val="0.71450743810940265"/>
        </c:manualLayout>
      </c:layout>
      <c:pieChart>
        <c:varyColors val="1"/>
        <c:ser>
          <c:idx val="0"/>
          <c:order val="0"/>
          <c:tx>
            <c:strRef>
              <c:f>Blatt1!$B$1</c:f>
              <c:strCache>
                <c:ptCount val="1"/>
                <c:pt idx="0">
                  <c:v>Spalte1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29-4FA5-970F-7EC5BEE5E1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729-4FA5-970F-7EC5BEE5E1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729-4FA5-970F-7EC5BEE5E1F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729-4FA5-970F-7EC5BEE5E1F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2AB-41C5-BB3C-DA6BFE210AB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29-4FA5-970F-7EC5BEE5E1F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729-4FA5-970F-7EC5BEE5E1F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729-4FA5-970F-7EC5BEE5E1FC}"/>
                </c:ext>
              </c:extLst>
            </c:dLbl>
            <c:dLbl>
              <c:idx val="3"/>
              <c:layout>
                <c:manualLayout>
                  <c:x val="0.20725174680290778"/>
                  <c:y val="5.672572328564800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29-4FA5-970F-7EC5BEE5E1FC}"/>
                </c:ext>
              </c:extLst>
            </c:dLbl>
            <c:dLbl>
              <c:idx val="4"/>
              <c:layout>
                <c:manualLayout>
                  <c:x val="3.9258213051402695E-2"/>
                  <c:y val="1.389469797473483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2AB-41C5-BB3C-DA6BFE210A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Blatt1!$A$2:$A$6</c:f>
              <c:strCache>
                <c:ptCount val="5"/>
                <c:pt idx="0">
                  <c:v>bis 18</c:v>
                </c:pt>
                <c:pt idx="1">
                  <c:v>19 - 40</c:v>
                </c:pt>
                <c:pt idx="2">
                  <c:v>41 -65</c:v>
                </c:pt>
                <c:pt idx="3">
                  <c:v>über 65</c:v>
                </c:pt>
                <c:pt idx="4">
                  <c:v>unklar</c:v>
                </c:pt>
              </c:strCache>
            </c:strRef>
          </c:cat>
          <c:val>
            <c:numRef>
              <c:f>Blatt1!$B$2:$B$6</c:f>
              <c:numCache>
                <c:formatCode>General</c:formatCode>
                <c:ptCount val="5"/>
                <c:pt idx="0">
                  <c:v>3</c:v>
                </c:pt>
                <c:pt idx="1">
                  <c:v>39</c:v>
                </c:pt>
                <c:pt idx="2">
                  <c:v>50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729-4FA5-970F-7EC5BEE5E1F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461325722656488E-2"/>
          <c:y val="0.74249871388536137"/>
          <c:w val="0.76776491801211288"/>
          <c:h val="0.201956318578981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de-CH" b="0" dirty="0"/>
              <a:t>Telefon</a:t>
            </a:r>
          </a:p>
        </c:rich>
      </c:tx>
      <c:layout>
        <c:manualLayout>
          <c:xMode val="edge"/>
          <c:yMode val="edge"/>
          <c:x val="8.6211517038647351E-2"/>
          <c:y val="2.5936660632478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9.2088803858096799E-2"/>
          <c:y val="9.68060793772927E-2"/>
          <c:w val="0.43714772205875546"/>
          <c:h val="0.71450743810940265"/>
        </c:manualLayout>
      </c:layout>
      <c:pieChart>
        <c:varyColors val="1"/>
        <c:ser>
          <c:idx val="0"/>
          <c:order val="0"/>
          <c:tx>
            <c:strRef>
              <c:f>Blatt1!$B$1</c:f>
              <c:strCache>
                <c:ptCount val="1"/>
                <c:pt idx="0">
                  <c:v>Spalte1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54-447D-9A31-268BC99711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154-447D-9A31-268BC99711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154-447D-9A31-268BC997118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154-447D-9A31-268BC997118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006-450C-916C-63FE1C1A839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9154-447D-9A31-268BC997118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9154-447D-9A31-268BC997118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9154-447D-9A31-268BC99711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Blatt1!$A$2:$A$6</c:f>
              <c:strCache>
                <c:ptCount val="5"/>
                <c:pt idx="0">
                  <c:v>bis 18</c:v>
                </c:pt>
                <c:pt idx="1">
                  <c:v>19 - 40</c:v>
                </c:pt>
                <c:pt idx="2">
                  <c:v>41 -65</c:v>
                </c:pt>
                <c:pt idx="3">
                  <c:v>über 65</c:v>
                </c:pt>
                <c:pt idx="4">
                  <c:v>unklar</c:v>
                </c:pt>
              </c:strCache>
            </c:strRef>
          </c:cat>
          <c:val>
            <c:numRef>
              <c:f>Blatt1!$B$2:$B$6</c:f>
              <c:numCache>
                <c:formatCode>General</c:formatCode>
                <c:ptCount val="5"/>
                <c:pt idx="0">
                  <c:v>1</c:v>
                </c:pt>
                <c:pt idx="1">
                  <c:v>19</c:v>
                </c:pt>
                <c:pt idx="2">
                  <c:v>43</c:v>
                </c:pt>
                <c:pt idx="3">
                  <c:v>29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154-447D-9A31-268BC99711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461325722656488E-2"/>
          <c:y val="0.74249871388536137"/>
          <c:w val="0.76776491801211288"/>
          <c:h val="0.201956318578981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B8-49E1-AC03-48D189DD2F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B8-49E1-AC03-48D189DD2F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85D7-427A-958D-CDD54B009E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7B8-49E1-AC03-48D189DD2F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7B8-49E1-AC03-48D189DD2F0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7B8-49E1-AC03-48D189DD2F0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D7-427A-958D-CDD54B009ED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5D7-427A-958D-CDD54B009ED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7B8-49E1-AC03-48D189DD2F06}"/>
              </c:ext>
            </c:extLst>
          </c:dPt>
          <c:dLbls>
            <c:dLbl>
              <c:idx val="0"/>
              <c:layout>
                <c:manualLayout>
                  <c:x val="-0.25063732581454612"/>
                  <c:y val="4.12847361825316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B8-49E1-AC03-48D189DD2F06}"/>
                </c:ext>
              </c:extLst>
            </c:dLbl>
            <c:dLbl>
              <c:idx val="2"/>
              <c:layout>
                <c:manualLayout>
                  <c:x val="1.9853476728086437E-2"/>
                  <c:y val="-1.008472799772392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D7-427A-958D-CDD54B009EDB}"/>
                </c:ext>
              </c:extLst>
            </c:dLbl>
            <c:dLbl>
              <c:idx val="6"/>
              <c:layout>
                <c:manualLayout>
                  <c:x val="3.000534071794804E-2"/>
                  <c:y val="2.835774456900314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602556263698258"/>
                      <c:h val="0.11692200169036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5D7-427A-958D-CDD54B009EDB}"/>
                </c:ext>
              </c:extLst>
            </c:dLbl>
            <c:dLbl>
              <c:idx val="7"/>
              <c:layout>
                <c:manualLayout>
                  <c:x val="1.880307105761108E-2"/>
                  <c:y val="8.293647660886605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D7-427A-958D-CDD54B009EDB}"/>
                </c:ext>
              </c:extLst>
            </c:dLbl>
            <c:dLbl>
              <c:idx val="8"/>
              <c:layout>
                <c:manualLayout>
                  <c:x val="4.5813770395162878E-2"/>
                  <c:y val="1.105819768356880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7B8-49E1-AC03-48D189DD2F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Tabelle1!$A$2:$A$10</c:f>
              <c:strCache>
                <c:ptCount val="9"/>
                <c:pt idx="0">
                  <c:v>Kirchliche Träger</c:v>
                </c:pt>
                <c:pt idx="1">
                  <c:v>Privatpersonen</c:v>
                </c:pt>
                <c:pt idx="2">
                  <c:v>Schoggiherzen</c:v>
                </c:pt>
                <c:pt idx="3">
                  <c:v>Legate</c:v>
                </c:pt>
                <c:pt idx="4">
                  <c:v>Stiftungen, Firmen</c:v>
                </c:pt>
                <c:pt idx="5">
                  <c:v>Öffentliche Hand</c:v>
                </c:pt>
                <c:pt idx="6">
                  <c:v>Dienstleistungen</c:v>
                </c:pt>
                <c:pt idx="7">
                  <c:v>Finanzertrag, Fond</c:v>
                </c:pt>
                <c:pt idx="8">
                  <c:v>Kirchgemeinden</c:v>
                </c:pt>
              </c:strCache>
            </c:strRef>
          </c:cat>
          <c:val>
            <c:numRef>
              <c:f>Tabelle1!$B$2:$B$10</c:f>
              <c:numCache>
                <c:formatCode>0%</c:formatCode>
                <c:ptCount val="9"/>
                <c:pt idx="0">
                  <c:v>0.47</c:v>
                </c:pt>
                <c:pt idx="1">
                  <c:v>0.08</c:v>
                </c:pt>
                <c:pt idx="2">
                  <c:v>0.04</c:v>
                </c:pt>
                <c:pt idx="3">
                  <c:v>0.02</c:v>
                </c:pt>
                <c:pt idx="4">
                  <c:v>0.16</c:v>
                </c:pt>
                <c:pt idx="5">
                  <c:v>0.05</c:v>
                </c:pt>
                <c:pt idx="6">
                  <c:v>0.03</c:v>
                </c:pt>
                <c:pt idx="7">
                  <c:v>0.09</c:v>
                </c:pt>
                <c:pt idx="8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82-42B4-86B3-3753914B24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Chat</a:t>
            </a:r>
          </a:p>
        </c:rich>
      </c:tx>
      <c:layout>
        <c:manualLayout>
          <c:xMode val="edge"/>
          <c:yMode val="edge"/>
          <c:x val="0.3972670307596953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551673019735172"/>
          <c:y val="6.5087921673005603E-2"/>
          <c:w val="0.61773425196850396"/>
          <c:h val="0.75143831033394004"/>
        </c:manualLayout>
      </c:layout>
      <c:lineChart>
        <c:grouping val="standard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Telefon</c:v>
                </c:pt>
              </c:strCache>
            </c:strRef>
          </c:tx>
          <c:spPr>
            <a:ln w="38100"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none"/>
          </c:marker>
          <c:dPt>
            <c:idx val="1"/>
            <c:bubble3D val="0"/>
            <c:spPr>
              <a:ln w="38100">
                <a:solidFill>
                  <a:schemeClr val="accent3">
                    <a:lumMod val="60000"/>
                    <a:lumOff val="40000"/>
                  </a:schemeClr>
                </a:solidFill>
                <a:miter lim="800000"/>
              </a:ln>
            </c:spPr>
            <c:extLst>
              <c:ext xmlns:c16="http://schemas.microsoft.com/office/drawing/2014/chart" uri="{C3380CC4-5D6E-409C-BE32-E72D297353CC}">
                <c16:uniqueId val="{00000001-D447-49E1-8D2E-AFEB99084A85}"/>
              </c:ext>
            </c:extLst>
          </c:dPt>
          <c:cat>
            <c:numRef>
              <c:f>Blatt1!$A$2:$A$9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Blatt1!$B$2:$B$9</c:f>
              <c:numCache>
                <c:formatCode>General</c:formatCode>
                <c:ptCount val="8"/>
                <c:pt idx="0">
                  <c:v>995</c:v>
                </c:pt>
                <c:pt idx="1">
                  <c:v>1164</c:v>
                </c:pt>
                <c:pt idx="2">
                  <c:v>1065</c:v>
                </c:pt>
                <c:pt idx="3">
                  <c:v>1479</c:v>
                </c:pt>
                <c:pt idx="4">
                  <c:v>2241</c:v>
                </c:pt>
                <c:pt idx="5">
                  <c:v>2833</c:v>
                </c:pt>
                <c:pt idx="6">
                  <c:v>2169</c:v>
                </c:pt>
                <c:pt idx="7">
                  <c:v>2385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47-49E1-8D2E-AFEB99084A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3865928"/>
        <c:axId val="2077760136"/>
      </c:lineChart>
      <c:catAx>
        <c:axId val="2093865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aseline="0">
                <a:solidFill>
                  <a:schemeClr val="tx1"/>
                </a:solidFill>
                <a:latin typeface="Calibri" panose="020F0502020204030204" pitchFamily="34" charset="0"/>
              </a:defRPr>
            </a:pPr>
            <a:endParaRPr lang="de-DE"/>
          </a:p>
        </c:txPr>
        <c:crossAx val="2077760136"/>
        <c:crosses val="autoZero"/>
        <c:auto val="1"/>
        <c:lblAlgn val="ctr"/>
        <c:lblOffset val="100"/>
        <c:noMultiLvlLbl val="0"/>
      </c:catAx>
      <c:valAx>
        <c:axId val="2077760136"/>
        <c:scaling>
          <c:orientation val="minMax"/>
        </c:scaling>
        <c:delete val="0"/>
        <c:axPos val="l"/>
        <c:majorGridlines>
          <c:spPr>
            <a:ln>
              <a:solidFill>
                <a:schemeClr val="tx2">
                  <a:lumMod val="75000"/>
                </a:schemeClr>
              </a:solidFill>
            </a:ln>
          </c:spPr>
        </c:majorGridlines>
        <c:numFmt formatCode="General" sourceLinked="1"/>
        <c:majorTickMark val="in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aseline="0">
                <a:solidFill>
                  <a:schemeClr val="tx1"/>
                </a:solidFill>
                <a:latin typeface="Calibri" panose="020F0502020204030204" pitchFamily="34" charset="0"/>
              </a:defRPr>
            </a:pPr>
            <a:endParaRPr lang="de-DE"/>
          </a:p>
        </c:txPr>
        <c:crossAx val="209386592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chemeClr val="accent5"/>
          </a:solidFill>
          <a:latin typeface="Arial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Mail</a:t>
            </a:r>
          </a:p>
        </c:rich>
      </c:tx>
      <c:layout>
        <c:manualLayout>
          <c:xMode val="edge"/>
          <c:yMode val="edge"/>
          <c:x val="0.392115654992518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4583333333333301E-2"/>
          <c:y val="7.61004255201463E-2"/>
          <c:w val="0.61773425196850396"/>
          <c:h val="0.75143831033394004"/>
        </c:manualLayout>
      </c:layout>
      <c:lineChart>
        <c:grouping val="standard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Telefon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dPt>
            <c:idx val="1"/>
            <c:bubble3D val="0"/>
            <c:spPr>
              <a:ln w="38100">
                <a:solidFill>
                  <a:srgbClr val="00B050"/>
                </a:solidFill>
                <a:miter lim="800000"/>
              </a:ln>
            </c:spPr>
            <c:extLst>
              <c:ext xmlns:c16="http://schemas.microsoft.com/office/drawing/2014/chart" uri="{C3380CC4-5D6E-409C-BE32-E72D297353CC}">
                <c16:uniqueId val="{00000001-7234-496C-AEC9-E123E4826480}"/>
              </c:ext>
            </c:extLst>
          </c:dPt>
          <c:cat>
            <c:numRef>
              <c:f>Blatt1!$A$2:$A$9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Blatt1!$B$2:$B$9</c:f>
              <c:numCache>
                <c:formatCode>General</c:formatCode>
                <c:ptCount val="8"/>
                <c:pt idx="0">
                  <c:v>741</c:v>
                </c:pt>
                <c:pt idx="1">
                  <c:v>955</c:v>
                </c:pt>
                <c:pt idx="2">
                  <c:v>927</c:v>
                </c:pt>
                <c:pt idx="3">
                  <c:v>701</c:v>
                </c:pt>
                <c:pt idx="4">
                  <c:v>661</c:v>
                </c:pt>
                <c:pt idx="5">
                  <c:v>557</c:v>
                </c:pt>
                <c:pt idx="6">
                  <c:v>396</c:v>
                </c:pt>
                <c:pt idx="7">
                  <c:v>490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34-496C-AEC9-E123E4826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3865928"/>
        <c:axId val="2077760136"/>
      </c:lineChart>
      <c:catAx>
        <c:axId val="2093865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aseline="0">
                <a:solidFill>
                  <a:schemeClr val="tx1"/>
                </a:solidFill>
                <a:latin typeface="Calibri" panose="020F0502020204030204" pitchFamily="34" charset="0"/>
              </a:defRPr>
            </a:pPr>
            <a:endParaRPr lang="de-DE"/>
          </a:p>
        </c:txPr>
        <c:crossAx val="2077760136"/>
        <c:crosses val="autoZero"/>
        <c:auto val="1"/>
        <c:lblAlgn val="ctr"/>
        <c:lblOffset val="100"/>
        <c:noMultiLvlLbl val="0"/>
      </c:catAx>
      <c:valAx>
        <c:axId val="2077760136"/>
        <c:scaling>
          <c:orientation val="minMax"/>
        </c:scaling>
        <c:delete val="0"/>
        <c:axPos val="l"/>
        <c:majorGridlines>
          <c:spPr>
            <a:ln>
              <a:solidFill>
                <a:schemeClr val="tx2">
                  <a:lumMod val="75000"/>
                </a:schemeClr>
              </a:solidFill>
            </a:ln>
          </c:spPr>
        </c:majorGridlines>
        <c:numFmt formatCode="General" sourceLinked="1"/>
        <c:majorTickMark val="in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aseline="0">
                <a:solidFill>
                  <a:schemeClr val="tx1"/>
                </a:solidFill>
                <a:latin typeface="Calibri" panose="020F0502020204030204" pitchFamily="34" charset="0"/>
              </a:defRPr>
            </a:pPr>
            <a:endParaRPr lang="de-DE"/>
          </a:p>
        </c:txPr>
        <c:crossAx val="209386592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chemeClr val="accent5"/>
          </a:solidFill>
          <a:latin typeface="Arial"/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Heart2Heart</a:t>
            </a:r>
          </a:p>
        </c:rich>
      </c:tx>
      <c:layout>
        <c:manualLayout>
          <c:xMode val="edge"/>
          <c:yMode val="edge"/>
          <c:x val="0.261471976364766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4583333333333301E-2"/>
          <c:y val="7.61004255201463E-2"/>
          <c:w val="0.61773425196850396"/>
          <c:h val="0.75143831033394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Telefon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invertIfNegative val="0"/>
          <c:dPt>
            <c:idx val="1"/>
            <c:invertIfNegative val="0"/>
            <c:bubble3D val="0"/>
            <c:spPr>
              <a:ln w="38100">
                <a:solidFill>
                  <a:srgbClr val="00B050"/>
                </a:solidFill>
                <a:miter lim="800000"/>
              </a:ln>
            </c:spPr>
            <c:extLst>
              <c:ext xmlns:c16="http://schemas.microsoft.com/office/drawing/2014/chart" uri="{C3380CC4-5D6E-409C-BE32-E72D297353CC}">
                <c16:uniqueId val="{00000001-F10B-4C23-B234-1B3908F35835}"/>
              </c:ext>
            </c:extLst>
          </c:dPt>
          <c:cat>
            <c:numRef>
              <c:f>Blatt1!$A$2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Blatt1!$B$2</c:f>
              <c:numCache>
                <c:formatCode>General</c:formatCode>
                <c:ptCount val="1"/>
                <c:pt idx="0">
                  <c:v>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0B-4C23-B234-1B3908F358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3865928"/>
        <c:axId val="2077760136"/>
      </c:barChart>
      <c:catAx>
        <c:axId val="2093865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aseline="0">
                <a:solidFill>
                  <a:schemeClr val="tx1"/>
                </a:solidFill>
                <a:latin typeface="Calibri" panose="020F0502020204030204" pitchFamily="34" charset="0"/>
              </a:defRPr>
            </a:pPr>
            <a:endParaRPr lang="de-DE"/>
          </a:p>
        </c:txPr>
        <c:crossAx val="2077760136"/>
        <c:crosses val="autoZero"/>
        <c:auto val="1"/>
        <c:lblAlgn val="ctr"/>
        <c:lblOffset val="100"/>
        <c:noMultiLvlLbl val="0"/>
      </c:catAx>
      <c:valAx>
        <c:axId val="2077760136"/>
        <c:scaling>
          <c:orientation val="minMax"/>
        </c:scaling>
        <c:delete val="0"/>
        <c:axPos val="l"/>
        <c:majorGridlines>
          <c:spPr>
            <a:ln>
              <a:solidFill>
                <a:schemeClr val="tx2">
                  <a:lumMod val="75000"/>
                </a:schemeClr>
              </a:solidFill>
            </a:ln>
          </c:spPr>
        </c:majorGridlines>
        <c:numFmt formatCode="General" sourceLinked="1"/>
        <c:majorTickMark val="in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aseline="0">
                <a:solidFill>
                  <a:schemeClr val="tx1"/>
                </a:solidFill>
                <a:latin typeface="Calibri" panose="020F0502020204030204" pitchFamily="34" charset="0"/>
              </a:defRPr>
            </a:pPr>
            <a:endParaRPr lang="de-DE"/>
          </a:p>
        </c:txPr>
        <c:crossAx val="209386592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chemeClr val="accent5"/>
          </a:solidFill>
          <a:latin typeface="Arial"/>
        </a:defRPr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de-CH" b="0" dirty="0"/>
              <a:t>Telefon</a:t>
            </a:r>
          </a:p>
        </c:rich>
      </c:tx>
      <c:layout>
        <c:manualLayout>
          <c:xMode val="edge"/>
          <c:yMode val="edge"/>
          <c:x val="9.0486656453376543E-2"/>
          <c:y val="2.07493285059829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9.2088803858096799E-2"/>
          <c:y val="9.68060793772927E-2"/>
          <c:w val="0.43714772205875546"/>
          <c:h val="0.7145074381094026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461325722656488E-2"/>
          <c:y val="0.72773480776332522"/>
          <c:w val="0.73748297992729495"/>
          <c:h val="0.250420187297008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de-CH" b="0" dirty="0"/>
              <a:t>Chat</a:t>
            </a:r>
          </a:p>
        </c:rich>
      </c:tx>
      <c:layout>
        <c:manualLayout>
          <c:xMode val="edge"/>
          <c:yMode val="edge"/>
          <c:x val="0.11475226476337462"/>
          <c:y val="3.11239927589744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9.2088803858096799E-2"/>
          <c:y val="9.68060793772927E-2"/>
          <c:w val="0.43714772205875546"/>
          <c:h val="0.71450743810940265"/>
        </c:manualLayout>
      </c:layout>
      <c:doughnutChart>
        <c:varyColors val="1"/>
        <c:ser>
          <c:idx val="0"/>
          <c:order val="0"/>
          <c:tx>
            <c:strRef>
              <c:f>Blatt1!$B$1</c:f>
              <c:strCache>
                <c:ptCount val="1"/>
                <c:pt idx="0">
                  <c:v>Spalte1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95-4ADC-9127-DA2096F028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095-4ADC-9127-DA2096F028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095-4ADC-9127-DA2096F028D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095-4ADC-9127-DA2096F028D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D095-4ADC-9127-DA2096F028D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D095-4ADC-9127-DA2096F028D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D095-4ADC-9127-DA2096F028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Blatt1!$A$2:$A$5</c:f>
              <c:strCache>
                <c:ptCount val="4"/>
                <c:pt idx="0">
                  <c:v>Frauen</c:v>
                </c:pt>
                <c:pt idx="1">
                  <c:v>Männer</c:v>
                </c:pt>
                <c:pt idx="2">
                  <c:v>Divers</c:v>
                </c:pt>
                <c:pt idx="3">
                  <c:v>Unklar</c:v>
                </c:pt>
              </c:strCache>
            </c:strRef>
          </c:cat>
          <c:val>
            <c:numRef>
              <c:f>Blatt1!$B$2:$B$5</c:f>
              <c:numCache>
                <c:formatCode>General</c:formatCode>
                <c:ptCount val="4"/>
                <c:pt idx="0">
                  <c:v>39</c:v>
                </c:pt>
                <c:pt idx="1">
                  <c:v>19</c:v>
                </c:pt>
                <c:pt idx="2">
                  <c:v>1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95-4ADC-9127-DA2096F028D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461325722656488E-2"/>
          <c:y val="0.74249871388536137"/>
          <c:w val="0.62624913933466941"/>
          <c:h val="0.257501286114638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de-CH" b="0" dirty="0"/>
              <a:t>Mail</a:t>
            </a:r>
          </a:p>
        </c:rich>
      </c:tx>
      <c:layout>
        <c:manualLayout>
          <c:xMode val="edge"/>
          <c:yMode val="edge"/>
          <c:x val="9.8233903184635638E-2"/>
          <c:y val="1.07957211541730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9.2088803858096799E-2"/>
          <c:y val="9.68060793772927E-2"/>
          <c:w val="0.43714772205875546"/>
          <c:h val="0.71450743810940265"/>
        </c:manualLayout>
      </c:layout>
      <c:doughnutChart>
        <c:varyColors val="1"/>
        <c:ser>
          <c:idx val="0"/>
          <c:order val="0"/>
          <c:tx>
            <c:strRef>
              <c:f>Blatt1!$B$1</c:f>
              <c:strCache>
                <c:ptCount val="1"/>
                <c:pt idx="0">
                  <c:v>Spalte1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88-4FD5-B9EE-30086F5CE8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D88-4FD5-B9EE-30086F5CE8F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D88-4FD5-B9EE-30086F5CE8F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D88-4FD5-B9EE-30086F5CE8F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DD88-4FD5-B9EE-30086F5CE8F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DD88-4FD5-B9EE-30086F5CE8F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DD88-4FD5-B9EE-30086F5CE8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Blatt1!$A$2:$A$5</c:f>
              <c:strCache>
                <c:ptCount val="4"/>
                <c:pt idx="0">
                  <c:v>Frauen</c:v>
                </c:pt>
                <c:pt idx="1">
                  <c:v>Männer</c:v>
                </c:pt>
                <c:pt idx="2">
                  <c:v>Divers</c:v>
                </c:pt>
                <c:pt idx="3">
                  <c:v>Unklar</c:v>
                </c:pt>
              </c:strCache>
            </c:strRef>
          </c:cat>
          <c:val>
            <c:numRef>
              <c:f>Blatt1!$B$2:$B$5</c:f>
              <c:numCache>
                <c:formatCode>General</c:formatCode>
                <c:ptCount val="4"/>
                <c:pt idx="0">
                  <c:v>75</c:v>
                </c:pt>
                <c:pt idx="1">
                  <c:v>15</c:v>
                </c:pt>
                <c:pt idx="2">
                  <c:v>0.4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88-4FD5-B9EE-30086F5CE8F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451494059447387E-2"/>
          <c:y val="0.77115323803630087"/>
          <c:w val="0.74992708237154426"/>
          <c:h val="0.228846877200845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de-CH" b="0" dirty="0"/>
              <a:t>Heart2Heart</a:t>
            </a:r>
          </a:p>
        </c:rich>
      </c:tx>
      <c:layout>
        <c:manualLayout>
          <c:xMode val="edge"/>
          <c:yMode val="edge"/>
          <c:x val="8.6211517038647351E-2"/>
          <c:y val="2.5936660632478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9.2088803858096799E-2"/>
          <c:y val="9.68060793772927E-2"/>
          <c:w val="0.43714772205875546"/>
          <c:h val="0.71450743810940265"/>
        </c:manualLayout>
      </c:layout>
      <c:doughnutChart>
        <c:varyColors val="1"/>
        <c:ser>
          <c:idx val="0"/>
          <c:order val="0"/>
          <c:tx>
            <c:strRef>
              <c:f>Blatt1!$B$1</c:f>
              <c:strCache>
                <c:ptCount val="1"/>
                <c:pt idx="0">
                  <c:v>Spalte1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29-4FA5-970F-7EC5BEE5E1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729-4FA5-970F-7EC5BEE5E1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729-4FA5-970F-7EC5BEE5E1F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729-4FA5-970F-7EC5BEE5E1F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729-4FA5-970F-7EC5BEE5E1F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729-4FA5-970F-7EC5BEE5E1F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729-4FA5-970F-7EC5BEE5E1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Blatt1!$A$2:$A$5</c:f>
              <c:strCache>
                <c:ptCount val="4"/>
                <c:pt idx="0">
                  <c:v>Frauen</c:v>
                </c:pt>
                <c:pt idx="1">
                  <c:v>Männer</c:v>
                </c:pt>
                <c:pt idx="2">
                  <c:v>Divers</c:v>
                </c:pt>
                <c:pt idx="3">
                  <c:v>Unklar</c:v>
                </c:pt>
              </c:strCache>
            </c:strRef>
          </c:cat>
          <c:val>
            <c:numRef>
              <c:f>Blatt1!$B$2:$B$5</c:f>
              <c:numCache>
                <c:formatCode>General</c:formatCode>
                <c:ptCount val="4"/>
                <c:pt idx="0">
                  <c:v>64</c:v>
                </c:pt>
                <c:pt idx="1">
                  <c:v>36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729-4FA5-970F-7EC5BEE5E1F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461325722656488E-2"/>
          <c:y val="0.74249871388536137"/>
          <c:w val="0.62624913933466941"/>
          <c:h val="0.257501286114638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de-CH" b="0" dirty="0"/>
              <a:t>Telefon</a:t>
            </a:r>
          </a:p>
        </c:rich>
      </c:tx>
      <c:layout>
        <c:manualLayout>
          <c:xMode val="edge"/>
          <c:yMode val="edge"/>
          <c:x val="8.6211517038647351E-2"/>
          <c:y val="2.5936660632478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9.2088803858096799E-2"/>
          <c:y val="9.68060793772927E-2"/>
          <c:w val="0.43714772205875546"/>
          <c:h val="0.71450743810940265"/>
        </c:manualLayout>
      </c:layout>
      <c:doughnutChart>
        <c:varyColors val="1"/>
        <c:ser>
          <c:idx val="0"/>
          <c:order val="0"/>
          <c:tx>
            <c:strRef>
              <c:f>Blatt1!$B$1</c:f>
              <c:strCache>
                <c:ptCount val="1"/>
                <c:pt idx="0">
                  <c:v>Spalte1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54-447D-9A31-268BC99711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154-447D-9A31-268BC99711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154-447D-9A31-268BC997118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154-447D-9A31-268BC997118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9154-447D-9A31-268BC997118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9154-447D-9A31-268BC997118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9154-447D-9A31-268BC99711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Blatt1!$A$2:$A$5</c:f>
              <c:strCache>
                <c:ptCount val="4"/>
                <c:pt idx="0">
                  <c:v>Frauen</c:v>
                </c:pt>
                <c:pt idx="1">
                  <c:v>Männer</c:v>
                </c:pt>
                <c:pt idx="2">
                  <c:v>Divers</c:v>
                </c:pt>
                <c:pt idx="3">
                  <c:v>Unklar</c:v>
                </c:pt>
              </c:strCache>
            </c:strRef>
          </c:cat>
          <c:val>
            <c:numRef>
              <c:f>Blatt1!$B$2:$B$5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  <c:pt idx="2">
                  <c:v>0.03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154-447D-9A31-268BC99711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461325722656488E-2"/>
          <c:y val="0.74249871388536137"/>
          <c:w val="0.62624913933466941"/>
          <c:h val="0.257501286114638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52BCA8E-5483-6E4C-BA01-A20926CA9824}" type="datetimeFigureOut">
              <a:rPr lang="de-DE" smtClean="0"/>
              <a:t>19.03.2024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2BCED23-3F38-AD47-A75D-14482D7305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890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62A6F-F53D-4771-ABDD-160185986728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5957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62A6F-F53D-4771-ABDD-160185986728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4850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3082A-9376-4415-B5B8-C0EE640EFFAE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2848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3082A-9376-4415-B5B8-C0EE640EFFAE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3668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3082A-9376-4415-B5B8-C0EE640EFFAE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4197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3082A-9376-4415-B5B8-C0EE640EFFAE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845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174ADD-769F-72F3-C5A0-463E66537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780BA96-25A6-2783-B6A5-5DF5E3AA7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066459-C165-3805-1E1E-67735AE75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AF90-72ED-894B-ADE1-E8C224A3BB2E}" type="datetimeFigureOut">
              <a:rPr lang="de-DE" smtClean="0"/>
              <a:t>19.03.2024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C0FC58-F766-5E16-75FA-FC2FC764B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578213-27C9-44D4-458D-6BDBE5DE7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ADE3-FC5C-F349-9B68-8E3771C737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25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7D659-E269-E2D9-FF35-64604EF73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BC537F5-8136-8C30-7659-B5CD2A35DF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BE92CD-E310-7C15-06EC-45E412F51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AF90-72ED-894B-ADE1-E8C224A3BB2E}" type="datetimeFigureOut">
              <a:rPr lang="de-DE" smtClean="0"/>
              <a:t>19.03.2024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34402B-3B39-C278-2BDF-F04EF90F1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836B59-3969-6833-27C6-5D7F0881C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ADE3-FC5C-F349-9B68-8E3771C737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577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267EF50-488E-773B-D4A7-AFD0FE18E9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AB2A974-5C0C-2657-C3E6-86D213892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3CCA30-1075-7902-7764-87FD54062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AF90-72ED-894B-ADE1-E8C224A3BB2E}" type="datetimeFigureOut">
              <a:rPr lang="de-DE" smtClean="0"/>
              <a:t>19.03.2024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356421-C353-FF7C-F365-2FA6B91D6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147525-3E4B-495F-6E7E-E3D5D0CF6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ADE3-FC5C-F349-9B68-8E3771C737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930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04234FC2-01CF-9D25-1BCB-69A82B1CCF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0312" y="0"/>
            <a:ext cx="5889597" cy="6858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988839"/>
            <a:ext cx="5257379" cy="413732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4A471E1-2856-9FB8-2212-C21D29D40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2670"/>
            <a:ext cx="10972800" cy="1248137"/>
          </a:xfrm>
        </p:spPr>
        <p:txBody>
          <a:bodyPr anchor="t" anchorCtr="0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EF1D5DDD-96E8-835D-08F1-56C55DE06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232227"/>
            <a:ext cx="420456" cy="365125"/>
          </a:xfrm>
          <a:prstGeom prst="rect">
            <a:avLst/>
          </a:prstGeom>
        </p:spPr>
        <p:txBody>
          <a:bodyPr/>
          <a:lstStyle>
            <a:lvl1pPr algn="l">
              <a:defRPr sz="933" b="0" i="0">
                <a:latin typeface="Fira Sans Book" panose="020B0503050000020004" pitchFamily="34" charset="0"/>
                <a:ea typeface="Fira Sans Book" panose="020B0503050000020004" pitchFamily="34" charset="0"/>
              </a:defRPr>
            </a:lvl1pPr>
          </a:lstStyle>
          <a:p>
            <a:fld id="{F0D75EB6-66AF-4AAD-A194-C975B5C5244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A3836107-B029-2C1E-7C35-19D3D15F62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7435" y="6232227"/>
            <a:ext cx="4882164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33">
                <a:solidFill>
                  <a:schemeClr val="tx1"/>
                </a:solidFill>
              </a:defRPr>
            </a:lvl1pPr>
          </a:lstStyle>
          <a:p>
            <a:r>
              <a:rPr lang="de-CH" b="1" dirty="0">
                <a:solidFill>
                  <a:srgbClr val="E0301F"/>
                </a:solidFill>
                <a:latin typeface="Fira Sans SemiBold" panose="020B0503050000020004" pitchFamily="34" charset="0"/>
              </a:rPr>
              <a:t>Dargebotene Hand Zürich  | </a:t>
            </a:r>
            <a:r>
              <a:rPr lang="de-CH" dirty="0">
                <a:solidFill>
                  <a:srgbClr val="E0301F"/>
                </a:solidFill>
                <a:latin typeface="Fira Sans Book" panose="020B0503050000020004" pitchFamily="34" charset="0"/>
                <a:ea typeface="Fira Sans Book" panose="020B0503050000020004" pitchFamily="34" charset="0"/>
              </a:rPr>
              <a:t> </a:t>
            </a:r>
            <a:r>
              <a:rPr lang="de-CH" dirty="0">
                <a:latin typeface="Fira Sans Book" panose="020B0503050000020004" pitchFamily="34" charset="0"/>
                <a:ea typeface="Fira Sans Book" panose="020B0503050000020004" pitchFamily="34" charset="0"/>
              </a:rPr>
              <a:t>19. September 2023</a:t>
            </a:r>
          </a:p>
        </p:txBody>
      </p:sp>
    </p:spTree>
    <p:extLst>
      <p:ext uri="{BB962C8B-B14F-4D97-AF65-F5344CB8AC3E}">
        <p14:creationId xmlns:p14="http://schemas.microsoft.com/office/powerpoint/2010/main" val="2780419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778DECF-54B9-D2C7-2C09-39556AAB1F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9C58197-6533-B15D-A470-6A79E11FA8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64353" y="5829267"/>
            <a:ext cx="2495551" cy="575733"/>
          </a:xfrm>
        </p:spPr>
        <p:txBody>
          <a:bodyPr anchor="b" anchorCtr="0">
            <a:noAutofit/>
          </a:bodyPr>
          <a:lstStyle>
            <a:lvl1pPr marL="0" indent="0">
              <a:buNone/>
              <a:defRPr sz="1067" b="0" i="1">
                <a:latin typeface="Fira Sans" panose="020B0503050000020004" pitchFamily="34" charset="0"/>
              </a:defRPr>
            </a:lvl1pPr>
            <a:lvl2pPr marL="457189" indent="0">
              <a:buNone/>
              <a:defRPr sz="1067"/>
            </a:lvl2pPr>
            <a:lvl3pPr marL="914377" indent="0">
              <a:buNone/>
              <a:defRPr sz="1067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25154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A05E5-88E4-B1BC-9054-3280CEDF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CB66C7-FD67-6C42-6A79-5F30B1708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A12AA5-6C26-AF61-11FF-D75B56DEB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AF90-72ED-894B-ADE1-E8C224A3BB2E}" type="datetimeFigureOut">
              <a:rPr lang="de-DE" smtClean="0"/>
              <a:t>19.03.2024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084383-676F-563C-ED53-8D5CD2449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245333-5014-4F4A-E270-E8DDABC1E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ADE3-FC5C-F349-9B68-8E3771C737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05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F2339A-5B0F-B1F7-71A8-CEFBEC85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2ABB15-43C2-5AD3-77B2-2F489857F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1324D2-F357-801C-BAAE-9BCF73A4B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AF90-72ED-894B-ADE1-E8C224A3BB2E}" type="datetimeFigureOut">
              <a:rPr lang="de-DE" smtClean="0"/>
              <a:t>19.03.2024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AA4E3E-0884-13D9-CB36-4C4095042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09CC46-90CF-7161-59CF-C3DEE2C6C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ADE3-FC5C-F349-9B68-8E3771C737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29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A6289-F9C1-4B2F-59BA-5496F57F3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7358BE-D0BB-87A3-5C23-8842382F41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EECE9F0-838C-E9C4-AD80-911C5550A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DAF21F7-1E3A-B973-A674-F52988CC5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AF90-72ED-894B-ADE1-E8C224A3BB2E}" type="datetimeFigureOut">
              <a:rPr lang="de-DE" smtClean="0"/>
              <a:t>19.03.2024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F25D7B5-662B-A87C-45E4-9C8ED902B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64E098A-C9AD-3FE6-07E4-AD9BB4D9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ADE3-FC5C-F349-9B68-8E3771C737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988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156A03-8173-2070-C098-3C4FB054F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B41682-EBAD-06FB-5D6C-F30084C81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07BE499-C98A-E646-6AFE-1D80949A9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5E1A9AF-7E3C-8D60-027E-E570A24FC3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D8AD760-8358-0B50-4EA1-9A8E6B0152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6A4CDBD-B151-F2C2-E2D2-C06A88439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AF90-72ED-894B-ADE1-E8C224A3BB2E}" type="datetimeFigureOut">
              <a:rPr lang="de-DE" smtClean="0"/>
              <a:t>19.03.2024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8FBFFCB-540E-8F38-C733-BF2325F8F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3F44087-D613-DD77-C18A-878D71C16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ADE3-FC5C-F349-9B68-8E3771C737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49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B551D-296F-EC5C-6B08-9C973361E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B4C2FA9-3057-8770-20D1-0CBFAB3AA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AF90-72ED-894B-ADE1-E8C224A3BB2E}" type="datetimeFigureOut">
              <a:rPr lang="de-DE" smtClean="0"/>
              <a:t>19.03.2024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47C77C-52A3-1FD8-6F2C-6091D8269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B23A1B-1648-5141-36B8-EB9C7AB3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ADE3-FC5C-F349-9B68-8E3771C737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14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E61689D-C57B-EA5C-D593-FE54B5433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AF90-72ED-894B-ADE1-E8C224A3BB2E}" type="datetimeFigureOut">
              <a:rPr lang="de-DE" smtClean="0"/>
              <a:t>19.03.2024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BCA88AB-2BD1-B837-AF0A-886F60E3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6DFA16-77D0-DE0E-1717-F0E4D1E48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ADE3-FC5C-F349-9B68-8E3771C737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826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EA63A8-6196-0918-3C20-430AA03E8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1F91D1-4CD4-E055-33E8-64DD072C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73F4761-F216-A7B8-8B6A-BF7469BD1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1272952-401A-5F10-2B3D-C0F17A573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AF90-72ED-894B-ADE1-E8C224A3BB2E}" type="datetimeFigureOut">
              <a:rPr lang="de-DE" smtClean="0"/>
              <a:t>19.03.2024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A6692E4-7382-3805-80CA-2D67F80AF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D340744-981D-A13A-70A8-055FCDC04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ADE3-FC5C-F349-9B68-8E3771C737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447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35596F-8E5C-A85C-236B-45D4492B8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F2679F9-7B3B-256D-B585-9AEC80E70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DDC1D69-310E-902F-3628-FFF96F563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7C8F6EA-F709-B00B-DEAE-150C5D9AF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AF90-72ED-894B-ADE1-E8C224A3BB2E}" type="datetimeFigureOut">
              <a:rPr lang="de-DE" smtClean="0"/>
              <a:t>19.03.2024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8032AF8-4276-38FF-7CDD-E04B0FCB2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D94E47A-F953-5A18-B90F-6A5A716D4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ADE3-FC5C-F349-9B68-8E3771C737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863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CFEA96C-C1D7-5ED9-7F96-FB448B00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2F54B7-0EC1-9DEA-850E-3FD4F9164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6EABC4-5D21-CBE4-F16A-6CDFECA103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FAF90-72ED-894B-ADE1-E8C224A3BB2E}" type="datetimeFigureOut">
              <a:rPr lang="de-DE" smtClean="0"/>
              <a:t>19.03.2024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CF9A53-24A8-FFB1-5A80-46F1631F0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F1C83A-7403-F029-AC4E-7E728FF9D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7ADE3-FC5C-F349-9B68-8E3771C737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0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hart" Target="../charts/chart6.xml"/><Relationship Id="rId7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chart" Target="../charts/chart10.xml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02" y="366650"/>
            <a:ext cx="1029136" cy="1180075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5BE6179-4DCD-D5F3-E667-56EC5EE60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DED2-1085-4FEE-A41C-29718460082F}" type="slidenum">
              <a:rPr lang="de-CH" smtClean="0"/>
              <a:t>1</a:t>
            </a:fld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038BA1B-7857-C6A0-6638-4AF32D81DF3A}"/>
              </a:ext>
            </a:extLst>
          </p:cNvPr>
          <p:cNvSpPr txBox="1"/>
          <p:nvPr/>
        </p:nvSpPr>
        <p:spPr>
          <a:xfrm>
            <a:off x="3416346" y="1435906"/>
            <a:ext cx="3594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CH" b="0" i="0" u="none" strike="noStrike" cap="all" dirty="0">
                <a:solidFill>
                  <a:srgbClr val="000000"/>
                </a:solidFill>
                <a:effectLst/>
                <a:latin typeface="apercu-regular-pro"/>
              </a:rPr>
              <a:t>WIE GEHT ZUHÖREN</a:t>
            </a:r>
            <a:r>
              <a:rPr lang="de-CH" b="0" i="0" u="none" strike="noStrike" cap="all" dirty="0">
                <a:solidFill>
                  <a:srgbClr val="000000"/>
                </a:solidFill>
                <a:effectLst/>
                <a:latin typeface="apercu-light-italic-pro"/>
              </a:rPr>
              <a:t>?</a:t>
            </a:r>
          </a:p>
          <a:p>
            <a:pPr algn="l"/>
            <a:r>
              <a:rPr lang="de-CH" cap="all" dirty="0">
                <a:solidFill>
                  <a:srgbClr val="000000"/>
                </a:solidFill>
                <a:latin typeface="apercu-light-italic-pro"/>
              </a:rPr>
              <a:t>DIE DARGEBOTENE HAND HAUTNAH</a:t>
            </a:r>
            <a:endParaRPr lang="de-CH" b="0" i="0" u="none" strike="noStrike" cap="all" dirty="0">
              <a:solidFill>
                <a:srgbClr val="000000"/>
              </a:solidFill>
              <a:effectLst/>
              <a:latin typeface="apercu-light-italic-pro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4534BFA-1133-BCFA-DE04-9FF3B5823492}"/>
              </a:ext>
            </a:extLst>
          </p:cNvPr>
          <p:cNvSpPr txBox="1"/>
          <p:nvPr/>
        </p:nvSpPr>
        <p:spPr>
          <a:xfrm>
            <a:off x="3416346" y="5705812"/>
            <a:ext cx="5336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500" b="1" i="0" u="none" strike="noStrike" dirty="0">
                <a:solidFill>
                  <a:srgbClr val="000000"/>
                </a:solidFill>
                <a:effectLst/>
                <a:latin typeface="apercu-regular-pro"/>
              </a:rPr>
              <a:t>Matthias Herren</a:t>
            </a:r>
            <a:r>
              <a:rPr lang="de-CH" sz="1500" b="0" i="0" u="none" strike="noStrike" dirty="0">
                <a:solidFill>
                  <a:srgbClr val="000000"/>
                </a:solidFill>
                <a:effectLst/>
                <a:latin typeface="apercu-regular-pro"/>
              </a:rPr>
              <a:t>, Geschäftsführer der Dargebotenen Hand Zürich, </a:t>
            </a:r>
            <a:r>
              <a:rPr lang="de-CH" sz="1500" b="1" i="0" u="none" strike="noStrike" dirty="0">
                <a:solidFill>
                  <a:srgbClr val="000000"/>
                </a:solidFill>
                <a:effectLst/>
                <a:latin typeface="apercu-regular-pro"/>
              </a:rPr>
              <a:t>Christine</a:t>
            </a:r>
            <a:r>
              <a:rPr lang="de-CH" sz="1500" i="0" u="none" strike="noStrike" dirty="0">
                <a:solidFill>
                  <a:srgbClr val="000000"/>
                </a:solidFill>
                <a:effectLst/>
                <a:latin typeface="apercu-regular-pro"/>
              </a:rPr>
              <a:t> und </a:t>
            </a:r>
            <a:r>
              <a:rPr lang="de-CH" sz="1500" b="1" i="0" u="none" strike="noStrike" dirty="0">
                <a:solidFill>
                  <a:srgbClr val="000000"/>
                </a:solidFill>
                <a:effectLst/>
                <a:latin typeface="apercu-regular-pro"/>
              </a:rPr>
              <a:t>Roman</a:t>
            </a:r>
            <a:r>
              <a:rPr lang="de-CH" sz="1500" i="0" u="none" strike="noStrike" dirty="0">
                <a:solidFill>
                  <a:srgbClr val="000000"/>
                </a:solidFill>
                <a:effectLst/>
                <a:latin typeface="apercu-regular-pro"/>
              </a:rPr>
              <a:t>, freiwillige Mitarbeitende bei der Dargebotenen Hand, im Gespräch mit</a:t>
            </a:r>
            <a:r>
              <a:rPr lang="de-CH" sz="1500" b="0" i="0" u="none" strike="noStrike" dirty="0">
                <a:solidFill>
                  <a:srgbClr val="000000"/>
                </a:solidFill>
                <a:effectLst/>
                <a:latin typeface="apercu-regular-pro"/>
              </a:rPr>
              <a:t> </a:t>
            </a:r>
            <a:r>
              <a:rPr lang="de-CH" sz="1500" b="1" i="0" u="none" strike="noStrike" dirty="0">
                <a:solidFill>
                  <a:srgbClr val="000000"/>
                </a:solidFill>
                <a:effectLst/>
                <a:latin typeface="apercu-regular-pro"/>
              </a:rPr>
              <a:t>Dana Sindermann</a:t>
            </a:r>
            <a:r>
              <a:rPr lang="de-CH" sz="1500" b="0" i="0" u="none" strike="noStrike" dirty="0">
                <a:solidFill>
                  <a:srgbClr val="000000"/>
                </a:solidFill>
                <a:effectLst/>
                <a:latin typeface="apercu-regular-pro"/>
              </a:rPr>
              <a:t>, Paulus Akademie</a:t>
            </a:r>
            <a:endParaRPr lang="de-DE" sz="1500" dirty="0"/>
          </a:p>
        </p:txBody>
      </p:sp>
      <p:pic>
        <p:nvPicPr>
          <p:cNvPr id="4" name="Grafik 3" descr="Ein Bild, das Person, Wand, Im Haus, Licht enthält.&#10;&#10;Automatisch generierte Beschreibung">
            <a:extLst>
              <a:ext uri="{FF2B5EF4-FFF2-40B4-BE49-F238E27FC236}">
                <a16:creationId xmlns:a16="http://schemas.microsoft.com/office/drawing/2014/main" id="{00920FBD-0D0D-B592-B86A-91EFA55A2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041" y="2082237"/>
            <a:ext cx="5139559" cy="3493294"/>
          </a:xfrm>
          <a:prstGeom prst="rect">
            <a:avLst/>
          </a:prstGeom>
        </p:spPr>
      </p:pic>
      <p:pic>
        <p:nvPicPr>
          <p:cNvPr id="10" name="Grafik 9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827E35D3-3E00-C1DB-78ED-516560DB7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6162" y="0"/>
            <a:ext cx="2313802" cy="145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21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Menschliches Gesicht, Im Haus enthält.&#10;&#10;Automatisch generierte Beschreibung">
            <a:extLst>
              <a:ext uri="{FF2B5EF4-FFF2-40B4-BE49-F238E27FC236}">
                <a16:creationId xmlns:a16="http://schemas.microsoft.com/office/drawing/2014/main" id="{841134DE-558B-6327-7938-7FF89D6092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8" y="0"/>
            <a:ext cx="12350552" cy="823370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AE61708-3E96-FDD0-5CB2-6832259B31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0" b="-552"/>
          <a:stretch/>
        </p:blipFill>
        <p:spPr>
          <a:xfrm rot="5400000">
            <a:off x="1497382" y="6107408"/>
            <a:ext cx="14381812" cy="13057451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A689F7-B3A7-69FF-B9A6-E78E3FDE2C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64353" y="6040334"/>
            <a:ext cx="2495551" cy="575733"/>
          </a:xfrm>
        </p:spPr>
        <p:txBody>
          <a:bodyPr/>
          <a:lstStyle/>
          <a:p>
            <a:r>
              <a:rPr lang="de-DE" sz="2667" dirty="0">
                <a:solidFill>
                  <a:srgbClr val="FF0000"/>
                </a:solidFill>
              </a:rPr>
              <a:t>Vielen Dank!</a:t>
            </a:r>
          </a:p>
        </p:txBody>
      </p:sp>
      <p:pic>
        <p:nvPicPr>
          <p:cNvPr id="5" name="Grafik 4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F81B8F43-A389-9D35-B4F4-F16C4F1AA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2438" y="6789045"/>
            <a:ext cx="2038440" cy="128051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CE01C12-3581-0622-1D4E-A721A1745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8288" y="6834846"/>
            <a:ext cx="1029136" cy="11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55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02" y="366650"/>
            <a:ext cx="1029136" cy="1180075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5BE6179-4DCD-D5F3-E667-56EC5EE60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DED2-1085-4FEE-A41C-29718460082F}" type="slidenum">
              <a:rPr lang="de-CH" smtClean="0"/>
              <a:t>2</a:t>
            </a:fld>
            <a:endParaRPr lang="de-CH"/>
          </a:p>
        </p:txBody>
      </p:sp>
      <p:pic>
        <p:nvPicPr>
          <p:cNvPr id="10" name="Grafik 9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827E35D3-3E00-C1DB-78ED-516560DB7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6162" y="0"/>
            <a:ext cx="2313802" cy="1453492"/>
          </a:xfrm>
          <a:prstGeom prst="rect">
            <a:avLst/>
          </a:prstGeom>
        </p:spPr>
      </p:pic>
      <p:pic>
        <p:nvPicPr>
          <p:cNvPr id="8" name="Grafik 7" descr="Ein Bild, das Text, Kopfhörer, Schnurtelefon, Telefon enthält.&#10;&#10;Automatisch generierte Beschreibung">
            <a:extLst>
              <a:ext uri="{FF2B5EF4-FFF2-40B4-BE49-F238E27FC236}">
                <a16:creationId xmlns:a16="http://schemas.microsoft.com/office/drawing/2014/main" id="{C9681FE4-C98F-206F-C410-BF10885B5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991" y="0"/>
            <a:ext cx="4888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36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275075-C419-EC93-86C3-23DD9E4BF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220" y="2435269"/>
            <a:ext cx="5257379" cy="413732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CH" altLang="de-DE" sz="1867" dirty="0"/>
              <a:t>Aktives Zuhören vor Beratung und Handlungsanweisungen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CH" altLang="de-DE" sz="1867" dirty="0"/>
              <a:t>Mehr bedürfnisorientierte als zielorientierte Gespräche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CH" altLang="de-DE" sz="1867" dirty="0"/>
              <a:t>Anonymität anstelle von Erfassen von Personendaten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CH" altLang="de-DE" sz="1867" dirty="0"/>
              <a:t>Begegnung „von Mensch zu Mensch“ statt von Fachperson und zu </a:t>
            </a:r>
            <a:r>
              <a:rPr lang="de-CH" altLang="de-DE" sz="1867" dirty="0" err="1"/>
              <a:t>KlientIn</a:t>
            </a:r>
            <a:endParaRPr lang="de-CH" altLang="de-DE" sz="1867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CH" altLang="de-DE" sz="1867" dirty="0"/>
              <a:t>24-Stunden-Erreichbarkeit im Gegensatz zu Öffnungszeiten und Terminen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CH" altLang="de-DE" sz="1867" dirty="0"/>
              <a:t>Offen für alle Ratsuchenden statt für spezifische Zielgruppen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CH" altLang="de-DE" sz="1867" dirty="0"/>
              <a:t>Kostenloses Gesprächsangebot im Gegensatz zu kostenpflichtigen Dienstleistungen</a:t>
            </a:r>
          </a:p>
          <a:p>
            <a:pPr marL="0" indent="0">
              <a:buNone/>
            </a:pPr>
            <a:endParaRPr lang="de-CH" sz="1867" dirty="0">
              <a:latin typeface="Fira Sans Light" panose="020B0403050000020004" pitchFamily="34" charset="0"/>
            </a:endParaRPr>
          </a:p>
          <a:p>
            <a:pPr marL="0" indent="0">
              <a:buNone/>
            </a:pPr>
            <a:endParaRPr lang="de-DE" sz="1867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8953435-31E7-ED0C-BAA7-C3228C3A0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232227"/>
            <a:ext cx="420456" cy="365125"/>
          </a:xfrm>
        </p:spPr>
        <p:txBody>
          <a:bodyPr/>
          <a:lstStyle/>
          <a:p>
            <a:fld id="{F0D75EB6-66AF-4AAD-A194-C975B5C52442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FC60DF0-DF64-A6B1-8E8D-0405F4351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7435" y="6232227"/>
            <a:ext cx="4882164" cy="365125"/>
          </a:xfrm>
        </p:spPr>
        <p:txBody>
          <a:bodyPr/>
          <a:lstStyle/>
          <a:p>
            <a:r>
              <a:rPr lang="de-CH" b="1" dirty="0">
                <a:solidFill>
                  <a:srgbClr val="E0301F"/>
                </a:solidFill>
                <a:latin typeface="Fira Sans SemiBold" panose="020B0503050000020004" pitchFamily="34" charset="0"/>
              </a:rPr>
              <a:t>Dargebotene Hand Zürich  | </a:t>
            </a:r>
            <a:r>
              <a:rPr lang="de-CH" dirty="0">
                <a:solidFill>
                  <a:srgbClr val="E0301F"/>
                </a:solidFill>
              </a:rPr>
              <a:t> </a:t>
            </a:r>
            <a:fld id="{934C4DD9-7E21-B94B-9225-E60FDD6CF0C9}" type="datetime4">
              <a:rPr lang="de-CH" smtClean="0"/>
              <a:t>19. März 2024</a:t>
            </a:fld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723D79E-7340-A712-5776-D250C0648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52" y="136708"/>
            <a:ext cx="1029136" cy="1180075"/>
          </a:xfrm>
          <a:prstGeom prst="rect">
            <a:avLst/>
          </a:prstGeom>
        </p:spPr>
      </p:pic>
      <p:pic>
        <p:nvPicPr>
          <p:cNvPr id="9" name="Grafik 8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3F1310C3-AC2E-2FEB-2C3A-803FA02BD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6162" y="0"/>
            <a:ext cx="2313802" cy="1453492"/>
          </a:xfrm>
          <a:prstGeom prst="rect">
            <a:avLst/>
          </a:prstGeom>
        </p:spPr>
      </p:pic>
      <p:pic>
        <p:nvPicPr>
          <p:cNvPr id="8" name="Bildplatzhalter 7" descr="Ein Bild, das Wand, Im Haus, Person, Kleidung enthält.&#10;&#10;Automatisch generierte Beschreibung">
            <a:extLst>
              <a:ext uri="{FF2B5EF4-FFF2-40B4-BE49-F238E27FC236}">
                <a16:creationId xmlns:a16="http://schemas.microsoft.com/office/drawing/2014/main" id="{F58DF1D7-E106-83F4-849E-E625522DD93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9" r="21379"/>
          <a:stretch>
            <a:fillRect/>
          </a:stretch>
        </p:blipFill>
        <p:spPr>
          <a:xfrm>
            <a:off x="5746723" y="1128415"/>
            <a:ext cx="4583139" cy="5336726"/>
          </a:xfr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CBCC9B8A-A5A2-43F7-D178-65B8891CF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828" y="1084459"/>
            <a:ext cx="5132855" cy="968970"/>
          </a:xfrm>
        </p:spPr>
        <p:txBody>
          <a:bodyPr>
            <a:normAutofit fontScale="90000"/>
          </a:bodyPr>
          <a:lstStyle/>
          <a:p>
            <a:r>
              <a:rPr lang="de-DE" dirty="0"/>
              <a:t>Wie arbeitet die Dargebotene Hand?</a:t>
            </a:r>
          </a:p>
        </p:txBody>
      </p:sp>
    </p:spTree>
    <p:extLst>
      <p:ext uri="{BB962C8B-B14F-4D97-AF65-F5344CB8AC3E}">
        <p14:creationId xmlns:p14="http://schemas.microsoft.com/office/powerpoint/2010/main" val="2720224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8953435-31E7-ED0C-BAA7-C3228C3A0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351" y="7293772"/>
            <a:ext cx="420456" cy="365125"/>
          </a:xfrm>
        </p:spPr>
        <p:txBody>
          <a:bodyPr/>
          <a:lstStyle/>
          <a:p>
            <a:fld id="{F0D75EB6-66AF-4AAD-A194-C975B5C52442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FC60DF0-DF64-A6B1-8E8D-0405F4351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4186" y="7293772"/>
            <a:ext cx="4882164" cy="365125"/>
          </a:xfrm>
        </p:spPr>
        <p:txBody>
          <a:bodyPr/>
          <a:lstStyle/>
          <a:p>
            <a:r>
              <a:rPr lang="de-CH" b="1" dirty="0">
                <a:solidFill>
                  <a:srgbClr val="E0301F"/>
                </a:solidFill>
                <a:latin typeface="Fira Sans SemiBold" panose="020B0503050000020004" pitchFamily="34" charset="0"/>
              </a:rPr>
              <a:t>Dargebotene Hand Zürich  | </a:t>
            </a:r>
            <a:r>
              <a:rPr lang="de-CH" dirty="0">
                <a:solidFill>
                  <a:srgbClr val="E0301F"/>
                </a:solidFill>
              </a:rPr>
              <a:t> </a:t>
            </a:r>
            <a:fld id="{934C4DD9-7E21-B94B-9225-E60FDD6CF0C9}" type="datetime4">
              <a:rPr lang="de-CH" smtClean="0"/>
              <a:t>19. März 2024</a:t>
            </a:fld>
            <a:endParaRPr lang="de-CH" dirty="0"/>
          </a:p>
        </p:txBody>
      </p:sp>
      <p:sp>
        <p:nvSpPr>
          <p:cNvPr id="13" name="Datumsplatzhalter 1">
            <a:extLst>
              <a:ext uri="{FF2B5EF4-FFF2-40B4-BE49-F238E27FC236}">
                <a16:creationId xmlns:a16="http://schemas.microsoft.com/office/drawing/2014/main" id="{16A0EC56-CA4A-0F79-5162-B553F31807C2}"/>
              </a:ext>
            </a:extLst>
          </p:cNvPr>
          <p:cNvSpPr txBox="1">
            <a:spLocks/>
          </p:cNvSpPr>
          <p:nvPr/>
        </p:nvSpPr>
        <p:spPr>
          <a:xfrm>
            <a:off x="11112316" y="9568852"/>
            <a:ext cx="3657600" cy="3339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400"/>
              <a:t>16./17. Oktober 2023</a:t>
            </a:r>
            <a:endParaRPr lang="de-CH" sz="2400" dirty="0"/>
          </a:p>
        </p:txBody>
      </p: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4A5FBDBC-5DF4-ADD7-DD56-C028866BBE6A}"/>
              </a:ext>
            </a:extLst>
          </p:cNvPr>
          <p:cNvSpPr txBox="1">
            <a:spLocks/>
          </p:cNvSpPr>
          <p:nvPr/>
        </p:nvSpPr>
        <p:spPr>
          <a:xfrm>
            <a:off x="14760159" y="9568852"/>
            <a:ext cx="814919" cy="333944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700" b="0" i="0" kern="1200">
                <a:solidFill>
                  <a:schemeClr val="accent1"/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6ABA92-B65E-42F5-BB28-73DA50746AED}" type="slidenum">
              <a:rPr lang="de-CH" sz="933"/>
              <a:pPr/>
              <a:t>4</a:t>
            </a:fld>
            <a:endParaRPr lang="de-CH" sz="933" dirty="0"/>
          </a:p>
        </p:txBody>
      </p:sp>
      <p:sp>
        <p:nvSpPr>
          <p:cNvPr id="15" name="Titel 4">
            <a:extLst>
              <a:ext uri="{FF2B5EF4-FFF2-40B4-BE49-F238E27FC236}">
                <a16:creationId xmlns:a16="http://schemas.microsoft.com/office/drawing/2014/main" id="{792038CA-9F4F-E478-0074-E441FBB03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42" y="1412657"/>
            <a:ext cx="12480000" cy="672000"/>
          </a:xfrm>
        </p:spPr>
        <p:txBody>
          <a:bodyPr/>
          <a:lstStyle/>
          <a:p>
            <a:r>
              <a:rPr lang="de-CH" sz="3200" b="1" dirty="0"/>
              <a:t>Fokus der Dargebotenen Hand</a:t>
            </a:r>
            <a:endParaRPr lang="en-US" sz="3200" b="1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8AFD580-5D0C-50FE-9358-D2363C6F28EF}"/>
              </a:ext>
            </a:extLst>
          </p:cNvPr>
          <p:cNvSpPr/>
          <p:nvPr/>
        </p:nvSpPr>
        <p:spPr>
          <a:xfrm>
            <a:off x="347299" y="2084658"/>
            <a:ext cx="2819259" cy="48022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br>
              <a:rPr lang="de-CH" sz="2667" b="1" dirty="0">
                <a:solidFill>
                  <a:schemeClr val="tx1"/>
                </a:solidFill>
              </a:rPr>
            </a:br>
            <a:r>
              <a:rPr lang="de-CH" sz="2667" b="1" dirty="0">
                <a:solidFill>
                  <a:schemeClr val="tx1"/>
                </a:solidFill>
              </a:rPr>
              <a:t>Vergangenheit</a:t>
            </a:r>
          </a:p>
          <a:p>
            <a:pPr algn="ctr"/>
            <a:endParaRPr lang="de-CH" sz="3733" b="1" dirty="0">
              <a:solidFill>
                <a:schemeClr val="tx1"/>
              </a:solidFill>
            </a:endParaRPr>
          </a:p>
          <a:p>
            <a:pPr algn="ctr"/>
            <a:r>
              <a:rPr lang="de-CH" sz="7200" dirty="0">
                <a:solidFill>
                  <a:srgbClr val="FF0000"/>
                </a:solidFill>
              </a:rPr>
              <a:t>?</a:t>
            </a:r>
            <a:endParaRPr lang="de-CH" sz="2400" dirty="0">
              <a:solidFill>
                <a:schemeClr val="tx1"/>
              </a:solidFill>
            </a:endParaRP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de-CH" sz="2133" dirty="0">
                <a:solidFill>
                  <a:schemeClr val="tx1"/>
                </a:solidFill>
              </a:rPr>
              <a:t>Ereignis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de-CH" sz="2133" dirty="0">
                <a:solidFill>
                  <a:schemeClr val="tx1"/>
                </a:solidFill>
              </a:rPr>
              <a:t>Chronische Bedürftigkeit</a:t>
            </a:r>
            <a:endParaRPr lang="en-US" sz="2133" dirty="0">
              <a:solidFill>
                <a:schemeClr val="tx1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86BB605-06D2-1E48-B2A6-75F15A6D8F41}"/>
              </a:ext>
            </a:extLst>
          </p:cNvPr>
          <p:cNvSpPr/>
          <p:nvPr/>
        </p:nvSpPr>
        <p:spPr>
          <a:xfrm>
            <a:off x="8788975" y="2090077"/>
            <a:ext cx="3184869" cy="47926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br>
              <a:rPr lang="de-CH" sz="3733" b="1" dirty="0">
                <a:solidFill>
                  <a:schemeClr val="tx1"/>
                </a:solidFill>
              </a:rPr>
            </a:br>
            <a:r>
              <a:rPr lang="de-CH" sz="2667" b="1" dirty="0">
                <a:solidFill>
                  <a:schemeClr val="tx1"/>
                </a:solidFill>
              </a:rPr>
              <a:t>Zukunft</a:t>
            </a:r>
            <a:endParaRPr lang="de-CH" sz="2400" b="1" dirty="0">
              <a:solidFill>
                <a:schemeClr val="tx1"/>
              </a:solidFill>
            </a:endParaRPr>
          </a:p>
          <a:p>
            <a:pPr algn="ctr"/>
            <a:r>
              <a:rPr lang="de-CH" sz="7200" dirty="0">
                <a:solidFill>
                  <a:srgbClr val="FF0000"/>
                </a:solidFill>
              </a:rPr>
              <a:t>?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de-CH" sz="2133" dirty="0">
                <a:solidFill>
                  <a:schemeClr val="tx1"/>
                </a:solidFill>
              </a:rPr>
              <a:t>Klärung 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de-CH" sz="2133" dirty="0">
                <a:solidFill>
                  <a:schemeClr val="tx1"/>
                </a:solidFill>
              </a:rPr>
              <a:t>Ressourcen entdeckt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de-CH" sz="2133" dirty="0">
                <a:solidFill>
                  <a:schemeClr val="tx1"/>
                </a:solidFill>
              </a:rPr>
              <a:t>Ressourcen gestärkt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de-CH" sz="2133" dirty="0">
                <a:solidFill>
                  <a:schemeClr val="tx1"/>
                </a:solidFill>
              </a:rPr>
              <a:t>Zutrauen vermittelt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de-CH" sz="2133" dirty="0">
                <a:solidFill>
                  <a:schemeClr val="tx1"/>
                </a:solidFill>
              </a:rPr>
              <a:t>Entlastung</a:t>
            </a:r>
            <a:endParaRPr lang="en-US" sz="2133" dirty="0">
              <a:solidFill>
                <a:schemeClr val="tx1"/>
              </a:solidFill>
            </a:endParaRPr>
          </a:p>
          <a:p>
            <a:pPr algn="ctr"/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33F7435C-E879-0019-13A0-4DA3ABF5070A}"/>
              </a:ext>
            </a:extLst>
          </p:cNvPr>
          <p:cNvSpPr/>
          <p:nvPr/>
        </p:nvSpPr>
        <p:spPr>
          <a:xfrm>
            <a:off x="3169686" y="2098326"/>
            <a:ext cx="5590024" cy="926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D20340B9-2036-CE80-4036-05E94E91494C}"/>
              </a:ext>
            </a:extLst>
          </p:cNvPr>
          <p:cNvSpPr/>
          <p:nvPr/>
        </p:nvSpPr>
        <p:spPr>
          <a:xfrm>
            <a:off x="4718845" y="2357214"/>
            <a:ext cx="2136419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2667" b="1" dirty="0"/>
              <a:t>Hier und Jetzt</a:t>
            </a:r>
            <a:endParaRPr lang="en-US" sz="2667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CE9CFE01-DFF5-2307-37AA-76109E63C6A8}"/>
              </a:ext>
            </a:extLst>
          </p:cNvPr>
          <p:cNvSpPr/>
          <p:nvPr/>
        </p:nvSpPr>
        <p:spPr>
          <a:xfrm>
            <a:off x="3186204" y="3039509"/>
            <a:ext cx="5573505" cy="3843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22DC8649-C4C2-8E3B-C158-3E97938A1D0D}"/>
              </a:ext>
            </a:extLst>
          </p:cNvPr>
          <p:cNvCxnSpPr>
            <a:cxnSpLocks/>
          </p:cNvCxnSpPr>
          <p:nvPr/>
        </p:nvCxnSpPr>
        <p:spPr>
          <a:xfrm>
            <a:off x="3149268" y="1523487"/>
            <a:ext cx="16119" cy="57551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E65CE175-D8B7-1EB1-09C2-7865A13D3C45}"/>
              </a:ext>
            </a:extLst>
          </p:cNvPr>
          <p:cNvCxnSpPr>
            <a:cxnSpLocks/>
          </p:cNvCxnSpPr>
          <p:nvPr/>
        </p:nvCxnSpPr>
        <p:spPr>
          <a:xfrm flipH="1">
            <a:off x="8743191" y="1442836"/>
            <a:ext cx="45784" cy="59528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>
            <a:extLst>
              <a:ext uri="{FF2B5EF4-FFF2-40B4-BE49-F238E27FC236}">
                <a16:creationId xmlns:a16="http://schemas.microsoft.com/office/drawing/2014/main" id="{4EE42495-E094-6BEC-CB75-FDD2DA1191FE}"/>
              </a:ext>
            </a:extLst>
          </p:cNvPr>
          <p:cNvSpPr/>
          <p:nvPr/>
        </p:nvSpPr>
        <p:spPr>
          <a:xfrm>
            <a:off x="3398611" y="3620289"/>
            <a:ext cx="455265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2400" dirty="0"/>
              <a:t>Aktives und empathisches Zuhören</a:t>
            </a:r>
          </a:p>
          <a:p>
            <a:pPr marL="457189" indent="-457189">
              <a:buFont typeface="Wingdings" panose="05000000000000000000" pitchFamily="2" charset="2"/>
              <a:buChar char="§"/>
            </a:pPr>
            <a:r>
              <a:rPr lang="de-CH" sz="2400" dirty="0"/>
              <a:t>Verstehen</a:t>
            </a:r>
          </a:p>
          <a:p>
            <a:pPr marL="457189" indent="-457189">
              <a:buFont typeface="Wingdings" panose="05000000000000000000" pitchFamily="2" charset="2"/>
              <a:buChar char="§"/>
            </a:pPr>
            <a:r>
              <a:rPr lang="de-CH" sz="2400" dirty="0"/>
              <a:t>Gefühle spiegeln</a:t>
            </a:r>
          </a:p>
          <a:p>
            <a:pPr marL="457189" indent="-457189">
              <a:buFont typeface="Wingdings" panose="05000000000000000000" pitchFamily="2" charset="2"/>
              <a:buChar char="§"/>
            </a:pPr>
            <a:r>
              <a:rPr lang="de-CH" sz="2400" dirty="0"/>
              <a:t>Bedürfnisse wahrnehmen</a:t>
            </a:r>
          </a:p>
          <a:p>
            <a:pPr marL="457189" indent="-457189">
              <a:buFont typeface="Wingdings" panose="05000000000000000000" pitchFamily="2" charset="2"/>
              <a:buChar char="§"/>
            </a:pPr>
            <a:r>
              <a:rPr lang="de-CH" sz="2400" dirty="0"/>
              <a:t>Ressourcen entdecken</a:t>
            </a:r>
          </a:p>
          <a:p>
            <a:pPr marL="457189" indent="-457189">
              <a:buFont typeface="Wingdings" panose="05000000000000000000" pitchFamily="2" charset="2"/>
              <a:buChar char="§"/>
            </a:pPr>
            <a:r>
              <a:rPr lang="de-CH" sz="2400" dirty="0"/>
              <a:t>Aussichtslosigkeit aushalten  </a:t>
            </a:r>
            <a:endParaRPr lang="en-US" sz="2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69A0139-E40E-ECCD-60F0-D8E4FBA5A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11" y="232582"/>
            <a:ext cx="1029136" cy="1180075"/>
          </a:xfrm>
          <a:prstGeom prst="rect">
            <a:avLst/>
          </a:prstGeom>
        </p:spPr>
      </p:pic>
      <p:pic>
        <p:nvPicPr>
          <p:cNvPr id="3" name="Grafik 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AA694631-2AD7-8324-4905-AFA757582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8198" y="49651"/>
            <a:ext cx="2313802" cy="145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8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0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3FE739-6A6E-5217-6C22-3F4D7F5EC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131" y="6410903"/>
            <a:ext cx="420456" cy="365125"/>
          </a:xfrm>
        </p:spPr>
        <p:txBody>
          <a:bodyPr/>
          <a:lstStyle/>
          <a:p>
            <a:fld id="{F0D75EB6-66AF-4AAD-A194-C975B5C52442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033D711-E6A7-E483-727E-2072DBBCE9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8966" y="6410903"/>
            <a:ext cx="4882164" cy="365125"/>
          </a:xfrm>
        </p:spPr>
        <p:txBody>
          <a:bodyPr/>
          <a:lstStyle/>
          <a:p>
            <a:r>
              <a:rPr lang="de-CH" b="1" dirty="0">
                <a:solidFill>
                  <a:srgbClr val="E0301F"/>
                </a:solidFill>
                <a:latin typeface="Fira Sans SemiBold" panose="020B0503050000020004" pitchFamily="34" charset="0"/>
              </a:rPr>
              <a:t>Dargebotene Hand Zürich  | </a:t>
            </a:r>
            <a:r>
              <a:rPr lang="de-CH" dirty="0">
                <a:solidFill>
                  <a:srgbClr val="E0301F"/>
                </a:solidFill>
                <a:latin typeface="Fira Sans Book" panose="020B0503050000020004" pitchFamily="34" charset="0"/>
                <a:ea typeface="Fira Sans Book" panose="020B0503050000020004" pitchFamily="34" charset="0"/>
              </a:rPr>
              <a:t> </a:t>
            </a:r>
            <a:r>
              <a:rPr lang="de-CH" dirty="0"/>
              <a:t> </a:t>
            </a:r>
            <a:fld id="{934C4DD9-7E21-B94B-9225-E60FDD6CF0C9}" type="datetime4">
              <a:rPr lang="de-CH" smtClean="0"/>
              <a:pPr/>
              <a:t>19. März 2024</a:t>
            </a:fld>
            <a:endParaRPr lang="de-CH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25D8A11D-AEBE-BB70-4A6C-ED135DECFC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5109328"/>
              </p:ext>
            </p:extLst>
          </p:nvPr>
        </p:nvGraphicFramePr>
        <p:xfrm>
          <a:off x="330988" y="2524873"/>
          <a:ext cx="3290099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87A470C6-493E-8CB4-87B0-253C2D6D88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5131343"/>
              </p:ext>
            </p:extLst>
          </p:nvPr>
        </p:nvGraphicFramePr>
        <p:xfrm>
          <a:off x="3592259" y="2524874"/>
          <a:ext cx="3290099" cy="451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69F8D92A-7523-52E6-0FEA-BD4031149B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0764554"/>
              </p:ext>
            </p:extLst>
          </p:nvPr>
        </p:nvGraphicFramePr>
        <p:xfrm>
          <a:off x="6553615" y="2524874"/>
          <a:ext cx="3168352" cy="451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2D26D3E3-8A3A-19D0-9156-19D947088A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1867061"/>
              </p:ext>
            </p:extLst>
          </p:nvPr>
        </p:nvGraphicFramePr>
        <p:xfrm>
          <a:off x="9433935" y="2524175"/>
          <a:ext cx="2592288" cy="451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748F1BD9-2994-95BB-92C7-083720338AAA}"/>
              </a:ext>
            </a:extLst>
          </p:cNvPr>
          <p:cNvSpPr txBox="1"/>
          <p:nvPr/>
        </p:nvSpPr>
        <p:spPr>
          <a:xfrm>
            <a:off x="330988" y="146875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</a:rPr>
              <a:t>Entwicklung der Anfragen (2016 – 2023)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82F661D-D67B-1489-92C4-491B3B5A38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563" y="194972"/>
            <a:ext cx="1029136" cy="1180075"/>
          </a:xfrm>
          <a:prstGeom prst="rect">
            <a:avLst/>
          </a:prstGeom>
        </p:spPr>
      </p:pic>
      <p:pic>
        <p:nvPicPr>
          <p:cNvPr id="11" name="Grafik 10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9F65B724-3A88-42F5-7D67-1AEA7DB2D8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2421" y="0"/>
            <a:ext cx="2313802" cy="145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4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3FE739-6A6E-5217-6C22-3F4D7F5EC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152" y="7619593"/>
            <a:ext cx="420456" cy="365125"/>
          </a:xfrm>
        </p:spPr>
        <p:txBody>
          <a:bodyPr/>
          <a:lstStyle/>
          <a:p>
            <a:fld id="{F0D75EB6-66AF-4AAD-A194-C975B5C52442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033D711-E6A7-E483-727E-2072DBBCE9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9987" y="7619593"/>
            <a:ext cx="4882164" cy="365125"/>
          </a:xfrm>
        </p:spPr>
        <p:txBody>
          <a:bodyPr/>
          <a:lstStyle/>
          <a:p>
            <a:r>
              <a:rPr lang="de-CH" b="1" dirty="0">
                <a:solidFill>
                  <a:srgbClr val="E0301F"/>
                </a:solidFill>
                <a:latin typeface="Fira Sans SemiBold" panose="020B0503050000020004" pitchFamily="34" charset="0"/>
              </a:rPr>
              <a:t>Dargebotene Hand Zürich  | </a:t>
            </a:r>
            <a:r>
              <a:rPr lang="de-CH" dirty="0">
                <a:solidFill>
                  <a:srgbClr val="E0301F"/>
                </a:solidFill>
                <a:latin typeface="Fira Sans Book" panose="020B0503050000020004" pitchFamily="34" charset="0"/>
                <a:ea typeface="Fira Sans Book" panose="020B0503050000020004" pitchFamily="34" charset="0"/>
              </a:rPr>
              <a:t> </a:t>
            </a:r>
            <a:r>
              <a:rPr lang="de-CH" dirty="0"/>
              <a:t> </a:t>
            </a:r>
            <a:fld id="{934C4DD9-7E21-B94B-9225-E60FDD6CF0C9}" type="datetime4">
              <a:rPr lang="de-CH" smtClean="0"/>
              <a:pPr/>
              <a:t>19. März 2024</a:t>
            </a:fld>
            <a:endParaRPr lang="de-CH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48F1BD9-2994-95BB-92C7-083720338AAA}"/>
              </a:ext>
            </a:extLst>
          </p:cNvPr>
          <p:cNvSpPr txBox="1"/>
          <p:nvPr/>
        </p:nvSpPr>
        <p:spPr>
          <a:xfrm>
            <a:off x="453068" y="197241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</a:rPr>
              <a:t>Aufteilung der Geschlechter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47E81480-614C-EB91-41B5-B7CF1F0E3D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0238092"/>
              </p:ext>
            </p:extLst>
          </p:nvPr>
        </p:nvGraphicFramePr>
        <p:xfrm>
          <a:off x="195891" y="3184185"/>
          <a:ext cx="3648405" cy="326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09F7F9C2-6283-D2D0-247D-22F6FD17BE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5202321"/>
              </p:ext>
            </p:extLst>
          </p:nvPr>
        </p:nvGraphicFramePr>
        <p:xfrm>
          <a:off x="6286867" y="3098383"/>
          <a:ext cx="3552395" cy="326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7C4FD2BE-44D3-F9D4-7A49-6CBA225927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777506"/>
              </p:ext>
            </p:extLst>
          </p:nvPr>
        </p:nvGraphicFramePr>
        <p:xfrm>
          <a:off x="8836851" y="3151833"/>
          <a:ext cx="3758797" cy="3137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CB1DE125-05A8-F2CC-1EB8-2FE148272D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8108113"/>
              </p:ext>
            </p:extLst>
          </p:nvPr>
        </p:nvGraphicFramePr>
        <p:xfrm>
          <a:off x="3460488" y="3088174"/>
          <a:ext cx="3552395" cy="326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29625CCD-D0B9-1DAF-7ADE-8DC4A3B400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3599358"/>
              </p:ext>
            </p:extLst>
          </p:nvPr>
        </p:nvGraphicFramePr>
        <p:xfrm>
          <a:off x="681648" y="3098383"/>
          <a:ext cx="3552395" cy="326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E74CB870-EB2E-4B52-5512-36D578AE32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036" y="206816"/>
            <a:ext cx="1029136" cy="1180075"/>
          </a:xfrm>
          <a:prstGeom prst="rect">
            <a:avLst/>
          </a:prstGeom>
        </p:spPr>
      </p:pic>
      <p:pic>
        <p:nvPicPr>
          <p:cNvPr id="8" name="Grafik 7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A678AE04-57D8-D4FB-4579-74F9C0438C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59348" y="0"/>
            <a:ext cx="2313802" cy="145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16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3FE739-6A6E-5217-6C22-3F4D7F5EC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5EB6-66AF-4AAD-A194-C975B5C52442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033D711-E6A7-E483-727E-2072DBBCE98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 b="1" dirty="0">
                <a:solidFill>
                  <a:srgbClr val="E0301F"/>
                </a:solidFill>
                <a:latin typeface="Fira Sans SemiBold" panose="020B0503050000020004" pitchFamily="34" charset="0"/>
              </a:rPr>
              <a:t>Dargebotene Hand Zürich  | </a:t>
            </a:r>
            <a:r>
              <a:rPr lang="de-CH" dirty="0">
                <a:solidFill>
                  <a:srgbClr val="E0301F"/>
                </a:solidFill>
                <a:latin typeface="Fira Sans Book" panose="020B0503050000020004" pitchFamily="34" charset="0"/>
                <a:ea typeface="Fira Sans Book" panose="020B0503050000020004" pitchFamily="34" charset="0"/>
              </a:rPr>
              <a:t> </a:t>
            </a:r>
            <a:r>
              <a:rPr lang="de-CH" dirty="0"/>
              <a:t> </a:t>
            </a:r>
            <a:fld id="{934C4DD9-7E21-B94B-9225-E60FDD6CF0C9}" type="datetime4">
              <a:rPr lang="de-CH" smtClean="0"/>
              <a:pPr/>
              <a:t>19. März 2024</a:t>
            </a:fld>
            <a:endParaRPr lang="de-CH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48F1BD9-2994-95BB-92C7-083720338AAA}"/>
              </a:ext>
            </a:extLst>
          </p:cNvPr>
          <p:cNvSpPr txBox="1"/>
          <p:nvPr/>
        </p:nvSpPr>
        <p:spPr>
          <a:xfrm>
            <a:off x="414803" y="179681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</a:rPr>
              <a:t>Aufteilung nach Alter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47E81480-614C-EB91-41B5-B7CF1F0E3D19}"/>
              </a:ext>
            </a:extLst>
          </p:cNvPr>
          <p:cNvGraphicFramePr/>
          <p:nvPr/>
        </p:nvGraphicFramePr>
        <p:xfrm>
          <a:off x="143339" y="1796819"/>
          <a:ext cx="3648405" cy="326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09F7F9C2-6283-D2D0-247D-22F6FD17BE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6345232"/>
              </p:ext>
            </p:extLst>
          </p:nvPr>
        </p:nvGraphicFramePr>
        <p:xfrm>
          <a:off x="6248602" y="2922788"/>
          <a:ext cx="3552395" cy="326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7C4FD2BE-44D3-F9D4-7A49-6CBA225927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4904938"/>
              </p:ext>
            </p:extLst>
          </p:nvPr>
        </p:nvGraphicFramePr>
        <p:xfrm>
          <a:off x="8798586" y="2976238"/>
          <a:ext cx="3758797" cy="3137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CB1DE125-05A8-F2CC-1EB8-2FE148272D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7180477"/>
              </p:ext>
            </p:extLst>
          </p:nvPr>
        </p:nvGraphicFramePr>
        <p:xfrm>
          <a:off x="3492215" y="2906422"/>
          <a:ext cx="3552395" cy="326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29625CCD-D0B9-1DAF-7ADE-8DC4A3B400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544555"/>
              </p:ext>
            </p:extLst>
          </p:nvPr>
        </p:nvGraphicFramePr>
        <p:xfrm>
          <a:off x="643383" y="2922788"/>
          <a:ext cx="3552395" cy="326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4DE44437-EA6C-373C-52A1-2F4566448B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260" y="253257"/>
            <a:ext cx="1029136" cy="1180075"/>
          </a:xfrm>
          <a:prstGeom prst="rect">
            <a:avLst/>
          </a:prstGeom>
        </p:spPr>
      </p:pic>
      <p:pic>
        <p:nvPicPr>
          <p:cNvPr id="8" name="Grafik 7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10CC1DAC-C4F6-4A06-BA12-BC7D216A39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74749" y="0"/>
            <a:ext cx="2313802" cy="145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98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3FE739-6A6E-5217-6C22-3F4D7F5EC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5EB6-66AF-4AAD-A194-C975B5C52442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033D711-E6A7-E483-727E-2072DBBCE98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 b="1" dirty="0">
                <a:solidFill>
                  <a:srgbClr val="E0301F"/>
                </a:solidFill>
                <a:latin typeface="Fira Sans SemiBold" panose="020B0503050000020004" pitchFamily="34" charset="0"/>
              </a:rPr>
              <a:t>Dargebotene Hand Zürich  | </a:t>
            </a:r>
            <a:r>
              <a:rPr lang="de-CH" dirty="0">
                <a:solidFill>
                  <a:srgbClr val="E0301F"/>
                </a:solidFill>
                <a:latin typeface="Fira Sans Book" panose="020B0503050000020004" pitchFamily="34" charset="0"/>
                <a:ea typeface="Fira Sans Book" panose="020B0503050000020004" pitchFamily="34" charset="0"/>
              </a:rPr>
              <a:t> </a:t>
            </a:r>
            <a:r>
              <a:rPr lang="de-CH" dirty="0"/>
              <a:t> </a:t>
            </a:r>
            <a:fld id="{934C4DD9-7E21-B94B-9225-E60FDD6CF0C9}" type="datetime4">
              <a:rPr lang="de-CH" smtClean="0"/>
              <a:pPr/>
              <a:t>19. März 2024</a:t>
            </a:fld>
            <a:endParaRPr lang="de-CH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46F4B952-C345-E2C6-1BBA-1563240B4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209883"/>
              </p:ext>
            </p:extLst>
          </p:nvPr>
        </p:nvGraphicFramePr>
        <p:xfrm>
          <a:off x="1720618" y="754104"/>
          <a:ext cx="8750763" cy="5566431"/>
        </p:xfrm>
        <a:graphic>
          <a:graphicData uri="http://schemas.openxmlformats.org/drawingml/2006/table">
            <a:tbl>
              <a:tblPr/>
              <a:tblGrid>
                <a:gridCol w="2618776">
                  <a:extLst>
                    <a:ext uri="{9D8B030D-6E8A-4147-A177-3AD203B41FA5}">
                      <a16:colId xmlns:a16="http://schemas.microsoft.com/office/drawing/2014/main" val="1119994358"/>
                    </a:ext>
                  </a:extLst>
                </a:gridCol>
                <a:gridCol w="1193615">
                  <a:extLst>
                    <a:ext uri="{9D8B030D-6E8A-4147-A177-3AD203B41FA5}">
                      <a16:colId xmlns:a16="http://schemas.microsoft.com/office/drawing/2014/main" val="725285991"/>
                    </a:ext>
                  </a:extLst>
                </a:gridCol>
                <a:gridCol w="1424531">
                  <a:extLst>
                    <a:ext uri="{9D8B030D-6E8A-4147-A177-3AD203B41FA5}">
                      <a16:colId xmlns:a16="http://schemas.microsoft.com/office/drawing/2014/main" val="4088256345"/>
                    </a:ext>
                  </a:extLst>
                </a:gridCol>
                <a:gridCol w="1614468">
                  <a:extLst>
                    <a:ext uri="{9D8B030D-6E8A-4147-A177-3AD203B41FA5}">
                      <a16:colId xmlns:a16="http://schemas.microsoft.com/office/drawing/2014/main" val="2373568553"/>
                    </a:ext>
                  </a:extLst>
                </a:gridCol>
                <a:gridCol w="1899373">
                  <a:extLst>
                    <a:ext uri="{9D8B030D-6E8A-4147-A177-3AD203B41FA5}">
                      <a16:colId xmlns:a16="http://schemas.microsoft.com/office/drawing/2014/main" val="1076569877"/>
                    </a:ext>
                  </a:extLst>
                </a:gridCol>
              </a:tblGrid>
              <a:tr h="2615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 b="1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Telefon</a:t>
                      </a:r>
                      <a:endParaRPr lang="en-US" sz="1500" b="1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Heart2Heart</a:t>
                      </a: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 b="1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Chat</a:t>
                      </a:r>
                      <a:endParaRPr lang="en-US" sz="1500" b="1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 b="1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Mail</a:t>
                      </a: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616329"/>
                  </a:ext>
                </a:extLst>
              </a:tr>
              <a:tr h="2615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Alltagsbewältigung</a:t>
                      </a:r>
                      <a:endParaRPr lang="en-US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42%</a:t>
                      </a:r>
                      <a:endParaRPr lang="en-US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  <a:endParaRPr lang="en-US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en-US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781311"/>
                  </a:ext>
                </a:extLst>
              </a:tr>
              <a:tr h="3364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Psychisches Leiden</a:t>
                      </a:r>
                      <a:endParaRPr lang="en-US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>
                          <a:effectLst/>
                          <a:highlight>
                            <a:srgbClr val="FFFF00"/>
                          </a:highlight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  <a:r>
                        <a:rPr lang="de-CH" sz="1500" dirty="0">
                          <a:effectLst/>
                          <a:highlight>
                            <a:srgbClr val="FFFF00"/>
                          </a:highlight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de-CH" sz="1500" dirty="0">
                        <a:effectLst/>
                        <a:highlight>
                          <a:srgbClr val="FFFF00"/>
                        </a:highlight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highlight>
                            <a:srgbClr val="FFFF00"/>
                          </a:highlight>
                          <a:latin typeface="Fira Sans" panose="020B0503050000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51%</a:t>
                      </a: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highlight>
                            <a:srgbClr val="FFFF00"/>
                          </a:highlight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37%</a:t>
                      </a:r>
                      <a:endParaRPr lang="de-CH" sz="1500" dirty="0">
                        <a:effectLst/>
                        <a:highlight>
                          <a:srgbClr val="FFFF00"/>
                        </a:highlight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highlight>
                            <a:srgbClr val="FFFF00"/>
                          </a:highlight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de-CH" sz="1500" dirty="0">
                        <a:effectLst/>
                        <a:highlight>
                          <a:srgbClr val="FFFF00"/>
                        </a:highlight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985054"/>
                  </a:ext>
                </a:extLst>
              </a:tr>
              <a:tr h="2615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Körperliches Leiden</a:t>
                      </a:r>
                      <a:endParaRPr lang="en-US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13%</a:t>
                      </a:r>
                      <a:endParaRPr lang="en-US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7%</a:t>
                      </a:r>
                      <a:endParaRPr lang="en-US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6%</a:t>
                      </a:r>
                      <a:endParaRPr lang="en-US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55460"/>
                  </a:ext>
                </a:extLst>
              </a:tr>
              <a:tr h="3175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Sorge wegen Infektion</a:t>
                      </a:r>
                      <a:endParaRPr lang="en-US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0.2%</a:t>
                      </a: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54126"/>
                  </a:ext>
                </a:extLst>
              </a:tr>
              <a:tr h="3175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Einsamkeit</a:t>
                      </a:r>
                      <a:endParaRPr lang="en-US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9%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998193"/>
                  </a:ext>
                </a:extLst>
              </a:tr>
              <a:tr h="3175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Familie, Erziehung</a:t>
                      </a:r>
                      <a:endParaRPr lang="en-US" sz="150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5257107"/>
                  </a:ext>
                </a:extLst>
              </a:tr>
              <a:tr h="3175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Beziehung allgemein</a:t>
                      </a:r>
                      <a:endParaRPr lang="en-US" sz="150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7%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4%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7%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502871"/>
                  </a:ext>
                </a:extLst>
              </a:tr>
              <a:tr h="3175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Paarbeziehung</a:t>
                      </a:r>
                      <a:endParaRPr lang="en-US" sz="150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8%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871403"/>
                  </a:ext>
                </a:extLst>
              </a:tr>
              <a:tr h="3175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Arbeit / Ausbildung</a:t>
                      </a:r>
                      <a:endParaRPr lang="en-US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6%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6447509"/>
                  </a:ext>
                </a:extLst>
              </a:tr>
              <a:tr h="3175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Existenzprobleme</a:t>
                      </a:r>
                      <a:endParaRPr lang="en-US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3%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3%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3%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4%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4307337"/>
                  </a:ext>
                </a:extLst>
              </a:tr>
              <a:tr h="3175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Gewalt</a:t>
                      </a:r>
                      <a:endParaRPr lang="en-US" sz="150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2%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5%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5%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5%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440264"/>
                  </a:ext>
                </a:extLst>
              </a:tr>
              <a:tr h="3175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Sexualität</a:t>
                      </a:r>
                      <a:endParaRPr lang="en-US" sz="150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1%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1%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6%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3%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109338"/>
                  </a:ext>
                </a:extLst>
              </a:tr>
              <a:tr h="3175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Spiritualität / Lebenssinn</a:t>
                      </a:r>
                      <a:endParaRPr lang="en-US" sz="150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2%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2%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1%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3%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057138"/>
                  </a:ext>
                </a:extLst>
              </a:tr>
              <a:tr h="3175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Suchtverhalten</a:t>
                      </a:r>
                      <a:endParaRPr lang="en-US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5%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2%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2%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6%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7460107"/>
                  </a:ext>
                </a:extLst>
              </a:tr>
              <a:tr h="3175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Suizidalität</a:t>
                      </a:r>
                      <a:endParaRPr lang="en-US" sz="150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3.4%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8%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15%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456780"/>
                  </a:ext>
                </a:extLst>
              </a:tr>
              <a:tr h="3175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Verlust / Trauer / Tod</a:t>
                      </a:r>
                      <a:endParaRPr lang="en-US" sz="150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2%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5%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3%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2%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9136195"/>
                  </a:ext>
                </a:extLst>
              </a:tr>
              <a:tr h="3175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Verschiedenes</a:t>
                      </a:r>
                      <a:endParaRPr lang="en-US" sz="150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13%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15%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11%</a:t>
                      </a:r>
                      <a:endParaRPr lang="de-CH" sz="15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570513"/>
                  </a:ext>
                </a:extLst>
              </a:tr>
            </a:tbl>
          </a:graphicData>
        </a:graphic>
      </p:graphicFrame>
      <p:sp>
        <p:nvSpPr>
          <p:cNvPr id="14" name="Textfeld 13">
            <a:extLst>
              <a:ext uri="{FF2B5EF4-FFF2-40B4-BE49-F238E27FC236}">
                <a16:creationId xmlns:a16="http://schemas.microsoft.com/office/drawing/2014/main" id="{C10EBB59-B2D3-369A-E7C8-D82F977954B0}"/>
              </a:ext>
            </a:extLst>
          </p:cNvPr>
          <p:cNvSpPr txBox="1"/>
          <p:nvPr/>
        </p:nvSpPr>
        <p:spPr>
          <a:xfrm>
            <a:off x="1613231" y="47728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400" dirty="0">
                <a:solidFill>
                  <a:schemeClr val="accent1"/>
                </a:solidFill>
              </a:rPr>
              <a:t>Themenschwerpunkte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8B2CAB3-7661-D9DB-0248-ACFD61180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48" y="260648"/>
            <a:ext cx="1029136" cy="1180075"/>
          </a:xfrm>
          <a:prstGeom prst="rect">
            <a:avLst/>
          </a:prstGeom>
        </p:spPr>
      </p:pic>
      <p:pic>
        <p:nvPicPr>
          <p:cNvPr id="3" name="Grafik 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743E670E-DE82-89CA-0EB4-E33FC6281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5254" y="0"/>
            <a:ext cx="1494710" cy="9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70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3FE739-6A6E-5217-6C22-3F4D7F5EC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5EB6-66AF-4AAD-A194-C975B5C52442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033D711-E6A7-E483-727E-2072DBBCE98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 b="1" dirty="0">
                <a:solidFill>
                  <a:srgbClr val="E0301F"/>
                </a:solidFill>
                <a:latin typeface="Fira Sans SemiBold" panose="020B0503050000020004" pitchFamily="34" charset="0"/>
              </a:rPr>
              <a:t>Dargebotene Hand Zürich  | </a:t>
            </a:r>
            <a:r>
              <a:rPr lang="de-CH" dirty="0">
                <a:solidFill>
                  <a:srgbClr val="E0301F"/>
                </a:solidFill>
                <a:latin typeface="Fira Sans Book" panose="020B0503050000020004" pitchFamily="34" charset="0"/>
                <a:ea typeface="Fira Sans Book" panose="020B0503050000020004" pitchFamily="34" charset="0"/>
              </a:rPr>
              <a:t> </a:t>
            </a:r>
            <a:r>
              <a:rPr lang="de-CH" dirty="0"/>
              <a:t> </a:t>
            </a:r>
            <a:fld id="{934C4DD9-7E21-B94B-9225-E60FDD6CF0C9}" type="datetime4">
              <a:rPr lang="de-CH" smtClean="0"/>
              <a:pPr/>
              <a:t>19. März 2024</a:t>
            </a:fld>
            <a:endParaRPr lang="de-CH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10EBB59-B2D3-369A-E7C8-D82F977954B0}"/>
              </a:ext>
            </a:extLst>
          </p:cNvPr>
          <p:cNvSpPr txBox="1"/>
          <p:nvPr/>
        </p:nvSpPr>
        <p:spPr>
          <a:xfrm>
            <a:off x="517893" y="1606453"/>
            <a:ext cx="106805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400" dirty="0">
                <a:solidFill>
                  <a:schemeClr val="accent1"/>
                </a:solidFill>
              </a:rPr>
              <a:t>Finanzen Dargebotene Hand Zürich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104CC99F-7589-CDF6-6211-4D3F6BE753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1434690"/>
              </p:ext>
            </p:extLst>
          </p:nvPr>
        </p:nvGraphicFramePr>
        <p:xfrm>
          <a:off x="5889599" y="2286628"/>
          <a:ext cx="6446075" cy="4593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platzhalter 7">
            <a:extLst>
              <a:ext uri="{FF2B5EF4-FFF2-40B4-BE49-F238E27FC236}">
                <a16:creationId xmlns:a16="http://schemas.microsoft.com/office/drawing/2014/main" id="{ABABB789-FB78-FCFD-804B-71063E379B36}"/>
              </a:ext>
            </a:extLst>
          </p:cNvPr>
          <p:cNvSpPr txBox="1">
            <a:spLocks/>
          </p:cNvSpPr>
          <p:nvPr/>
        </p:nvSpPr>
        <p:spPr>
          <a:xfrm>
            <a:off x="609600" y="2700943"/>
            <a:ext cx="5248555" cy="335154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Symbol" pitchFamily="2" charset="2"/>
              <a:buNone/>
              <a:defRPr sz="1600" b="0" i="0" kern="1200">
                <a:solidFill>
                  <a:schemeClr val="tx1"/>
                </a:solidFill>
                <a:latin typeface="Fira Sans Light" panose="020B0403050000020004" pitchFamily="34" charset="0"/>
                <a:ea typeface="Fira Sans Book" panose="020B0503050000020004" pitchFamily="34" charset="0"/>
                <a:cs typeface="+mn-cs"/>
              </a:defRPr>
            </a:lvl1pPr>
            <a:lvl2pPr marL="685800" indent="-342900" algn="l" defTabSz="685800" rtl="0" eaLnBrk="1" latinLnBrk="0" hangingPunct="1">
              <a:spcBef>
                <a:spcPct val="20000"/>
              </a:spcBef>
              <a:buClr>
                <a:srgbClr val="C00000"/>
              </a:buClr>
              <a:buFont typeface="Symbol" pitchFamily="2" charset="2"/>
              <a:buChar char="-"/>
              <a:defRPr sz="1400" b="0" i="0" kern="1200">
                <a:solidFill>
                  <a:schemeClr val="tx1"/>
                </a:solidFill>
                <a:latin typeface="Fira Sans Light" panose="020B0403050000020004" pitchFamily="34" charset="0"/>
                <a:ea typeface="Fira Sans Book" panose="020B0503050000020004" pitchFamily="34" charset="0"/>
                <a:cs typeface="+mn-cs"/>
              </a:defRPr>
            </a:lvl2pPr>
            <a:lvl3pPr marL="942975" indent="-257175" algn="l" defTabSz="685800" rtl="0" eaLnBrk="1" latinLnBrk="0" hangingPunct="1">
              <a:spcBef>
                <a:spcPct val="20000"/>
              </a:spcBef>
              <a:buClr>
                <a:srgbClr val="C00000"/>
              </a:buClr>
              <a:buFont typeface="Symbol" pitchFamily="2" charset="2"/>
              <a:buChar char="-"/>
              <a:defRPr sz="1200" b="0" i="0" kern="1200">
                <a:solidFill>
                  <a:schemeClr val="tx1"/>
                </a:solidFill>
                <a:latin typeface="Fira Sans Light" panose="020B0403050000020004" pitchFamily="34" charset="0"/>
                <a:ea typeface="Fira Sans Book" panose="020B0503050000020004" pitchFamily="34" charset="0"/>
                <a:cs typeface="+mn-cs"/>
              </a:defRPr>
            </a:lvl3pPr>
            <a:lvl4pPr marL="1285875" indent="-257175" algn="l" defTabSz="685800" rtl="0" eaLnBrk="1" latinLnBrk="0" hangingPunct="1">
              <a:spcBef>
                <a:spcPct val="20000"/>
              </a:spcBef>
              <a:buClr>
                <a:srgbClr val="C00000"/>
              </a:buClr>
              <a:buFont typeface="Symbol" pitchFamily="2" charset="2"/>
              <a:buChar char="-"/>
              <a:defRPr sz="1000" b="0" i="0" kern="1200">
                <a:solidFill>
                  <a:schemeClr val="tx1"/>
                </a:solidFill>
                <a:latin typeface="Fira Sans Light" panose="020B0403050000020004" pitchFamily="34" charset="0"/>
                <a:ea typeface="Fira Sans Book" panose="020B0503050000020004" pitchFamily="34" charset="0"/>
                <a:cs typeface="+mn-cs"/>
              </a:defRPr>
            </a:lvl4pPr>
            <a:lvl5pPr marL="1628775" indent="-257175" algn="l" defTabSz="685800" rtl="0" eaLnBrk="1" latinLnBrk="0" hangingPunct="1">
              <a:spcBef>
                <a:spcPct val="20000"/>
              </a:spcBef>
              <a:buClr>
                <a:srgbClr val="C00000"/>
              </a:buClr>
              <a:buFont typeface="Symbol" pitchFamily="2" charset="2"/>
              <a:buChar char="-"/>
              <a:defRPr sz="1125" b="0" i="0" kern="1200">
                <a:solidFill>
                  <a:schemeClr val="tx1"/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CH" sz="2667" b="1" dirty="0">
                <a:solidFill>
                  <a:srgbClr val="FF0000"/>
                </a:solidFill>
              </a:rPr>
              <a:t>Aufwand (2023)</a:t>
            </a:r>
          </a:p>
          <a:p>
            <a:pPr algn="l"/>
            <a:r>
              <a:rPr lang="de-CH" sz="2400" dirty="0">
                <a:latin typeface="Fira Sans" panose="020B0503050000020004" pitchFamily="34" charset="0"/>
              </a:rPr>
              <a:t>Personal: 		CHF 658’941</a:t>
            </a:r>
          </a:p>
          <a:p>
            <a:pPr algn="l"/>
            <a:r>
              <a:rPr lang="de-CH" sz="2400" dirty="0">
                <a:latin typeface="Fira Sans" panose="020B0503050000020004" pitchFamily="34" charset="0"/>
              </a:rPr>
              <a:t>Kurse/Ausbildung:	CHF 123’119</a:t>
            </a:r>
          </a:p>
          <a:p>
            <a:pPr algn="l"/>
            <a:r>
              <a:rPr lang="de-CH" sz="2400" dirty="0">
                <a:latin typeface="Fira Sans" panose="020B0503050000020004" pitchFamily="34" charset="0"/>
              </a:rPr>
              <a:t>Spesen Freiwillige: 	CHF 213’821</a:t>
            </a:r>
          </a:p>
          <a:p>
            <a:pPr algn="l"/>
            <a:r>
              <a:rPr lang="de-CH" sz="2400" dirty="0">
                <a:latin typeface="Fira Sans" panose="020B0503050000020004" pitchFamily="34" charset="0"/>
              </a:rPr>
              <a:t>Sachaufwand:	CHF 210’909</a:t>
            </a:r>
          </a:p>
          <a:p>
            <a:pPr algn="l"/>
            <a:r>
              <a:rPr lang="de-CH" sz="2400" dirty="0">
                <a:latin typeface="Fira Sans" panose="020B0503050000020004" pitchFamily="34" charset="0"/>
              </a:rPr>
              <a:t>Beitrag Verband:	CHF   47’063</a:t>
            </a:r>
          </a:p>
          <a:p>
            <a:pPr algn="l"/>
            <a:r>
              <a:rPr lang="de-CH" sz="2400" b="1" dirty="0">
                <a:latin typeface="Fira Sans" panose="020B0503050000020004" pitchFamily="34" charset="0"/>
              </a:rPr>
              <a:t>Aufwand total:	CHF 1’253’853</a:t>
            </a:r>
            <a:endParaRPr lang="en-US" sz="2400" b="1" dirty="0">
              <a:latin typeface="Fira Sans" panose="020B05030500000200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D17783F-DB4F-8C1A-E8D3-6CBFE9D7ACF6}"/>
              </a:ext>
            </a:extLst>
          </p:cNvPr>
          <p:cNvSpPr txBox="1"/>
          <p:nvPr/>
        </p:nvSpPr>
        <p:spPr>
          <a:xfrm>
            <a:off x="6064636" y="1927154"/>
            <a:ext cx="60960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CH" sz="2667" b="1" dirty="0">
                <a:solidFill>
                  <a:srgbClr val="FF0000"/>
                </a:solidFill>
                <a:latin typeface="Fira Sans Light" panose="020B0403050000020004" pitchFamily="34" charset="0"/>
              </a:rPr>
              <a:t>Ertrag (2023)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F3DEF5F-64B7-6F45-533E-705386C0C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202" y="366650"/>
            <a:ext cx="1029136" cy="1180075"/>
          </a:xfrm>
          <a:prstGeom prst="rect">
            <a:avLst/>
          </a:prstGeom>
        </p:spPr>
      </p:pic>
      <p:pic>
        <p:nvPicPr>
          <p:cNvPr id="3" name="Grafik 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CA2484E8-AC60-55A8-FD31-B8853964C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6162" y="0"/>
            <a:ext cx="2313802" cy="145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46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531</Words>
  <Application>Microsoft Office PowerPoint</Application>
  <PresentationFormat>Breitbild</PresentationFormat>
  <Paragraphs>202</Paragraphs>
  <Slides>10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23" baseType="lpstr">
      <vt:lpstr>apercu-light-italic-pro</vt:lpstr>
      <vt:lpstr>apercu-regular-pro</vt:lpstr>
      <vt:lpstr>Arial</vt:lpstr>
      <vt:lpstr>Calibri</vt:lpstr>
      <vt:lpstr>Calibri Light</vt:lpstr>
      <vt:lpstr>Fira Sans</vt:lpstr>
      <vt:lpstr>Fira Sans Book</vt:lpstr>
      <vt:lpstr>Fira Sans Light</vt:lpstr>
      <vt:lpstr>Fira Sans SemiBold</vt:lpstr>
      <vt:lpstr>Symbol</vt:lpstr>
      <vt:lpstr>Times New Roman</vt:lpstr>
      <vt:lpstr>Wingdings</vt:lpstr>
      <vt:lpstr>Office</vt:lpstr>
      <vt:lpstr>PowerPoint-Präsentation</vt:lpstr>
      <vt:lpstr>PowerPoint-Präsentation</vt:lpstr>
      <vt:lpstr>Wie arbeitet die Dargebotene Hand?</vt:lpstr>
      <vt:lpstr>Fokus der Dargebotenen Hand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Sindermann, Dana</dc:creator>
  <cp:lastModifiedBy>Dana Sindermann</cp:lastModifiedBy>
  <cp:revision>31</cp:revision>
  <cp:lastPrinted>2024-03-14T11:18:47Z</cp:lastPrinted>
  <dcterms:created xsi:type="dcterms:W3CDTF">2023-10-20T08:38:33Z</dcterms:created>
  <dcterms:modified xsi:type="dcterms:W3CDTF">2024-03-19T16:22:05Z</dcterms:modified>
</cp:coreProperties>
</file>