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78" r:id="rId2"/>
    <p:sldMasterId id="2147483690" r:id="rId3"/>
  </p:sldMasterIdLst>
  <p:notesMasterIdLst>
    <p:notesMasterId r:id="rId24"/>
  </p:notesMasterIdLst>
  <p:handoutMasterIdLst>
    <p:handoutMasterId r:id="rId25"/>
  </p:handoutMasterIdLst>
  <p:sldIdLst>
    <p:sldId id="287" r:id="rId4"/>
    <p:sldId id="256" r:id="rId5"/>
    <p:sldId id="333" r:id="rId6"/>
    <p:sldId id="334" r:id="rId7"/>
    <p:sldId id="263" r:id="rId8"/>
    <p:sldId id="282" r:id="rId9"/>
    <p:sldId id="307" r:id="rId10"/>
    <p:sldId id="326" r:id="rId11"/>
    <p:sldId id="335" r:id="rId12"/>
    <p:sldId id="325" r:id="rId13"/>
    <p:sldId id="266" r:id="rId14"/>
    <p:sldId id="327" r:id="rId15"/>
    <p:sldId id="322" r:id="rId16"/>
    <p:sldId id="257" r:id="rId17"/>
    <p:sldId id="330" r:id="rId18"/>
    <p:sldId id="283" r:id="rId19"/>
    <p:sldId id="316" r:id="rId20"/>
    <p:sldId id="306" r:id="rId21"/>
    <p:sldId id="319" r:id="rId22"/>
    <p:sldId id="258" r:id="rId23"/>
  </p:sldIdLst>
  <p:sldSz cx="9144000" cy="6858000" type="screen4x3"/>
  <p:notesSz cx="6808788" cy="99409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56" autoAdjust="0"/>
  </p:normalViewPr>
  <p:slideViewPr>
    <p:cSldViewPr showGuides="1">
      <p:cViewPr varScale="1">
        <p:scale>
          <a:sx n="114" d="100"/>
          <a:sy n="114" d="100"/>
        </p:scale>
        <p:origin x="156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06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3251" y="249387"/>
            <a:ext cx="4289477" cy="33719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endParaRPr lang="de-CH" sz="10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00853" y="249387"/>
            <a:ext cx="1234684" cy="337190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D3AD8FE0-DA8D-4E18-B8A1-7AC4274A977A}" type="datetimeFigureOut">
              <a:rPr lang="de-CH" sz="1050" smtClean="0"/>
              <a:t>24.10.2023</a:t>
            </a:fld>
            <a:endParaRPr lang="de-CH" sz="105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3251" y="9228996"/>
            <a:ext cx="4289477" cy="36020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endParaRPr lang="de-CH" sz="1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00853" y="9228998"/>
            <a:ext cx="1234684" cy="36020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1000" smtClean="0"/>
              <a:t>‹Nr.›</a:t>
            </a:fld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616234" y="249386"/>
            <a:ext cx="4003512" cy="33718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000"/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834220" y="249386"/>
            <a:ext cx="1358334" cy="33718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000"/>
            </a:lvl1pPr>
          </a:lstStyle>
          <a:p>
            <a:fld id="{67103740-C717-4353-A962-7DFFEF2467DB}" type="datetimeFigureOut">
              <a:rPr lang="de-CH" smtClean="0"/>
              <a:pPr/>
              <a:t>24.10.2023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684213"/>
            <a:ext cx="5924550" cy="4443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879" y="5311696"/>
            <a:ext cx="5410714" cy="3807803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616234" y="9197783"/>
            <a:ext cx="4003512" cy="37283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/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834220" y="9197783"/>
            <a:ext cx="1358334" cy="37284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/>
            </a:lvl1pPr>
          </a:lstStyle>
          <a:p>
            <a:fld id="{3A493298-6094-4361-B311-891E531296F6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C0BD5-F115-A843-A2F2-C4361F8EE0BF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532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84213"/>
            <a:ext cx="5924550" cy="44434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C0BD5-F115-A843-A2F2-C4361F8EE0BF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219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DA6B35-27B7-4008-8820-20DE842AAEBE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962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684213"/>
            <a:ext cx="5924550" cy="444341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C0BD5-F115-A843-A2F2-C4361F8EE0BF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516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84213"/>
            <a:ext cx="5924550" cy="44434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C0BD5-F115-A843-A2F2-C4361F8EE0BF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446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6368" indent="-287064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8258" indent="-229652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7561" indent="-229652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6864" indent="-229652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26167" indent="-22965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85470" indent="-22965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44773" indent="-22965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04077" indent="-22965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695CC-8534-BC46-88E6-2CE35BD1509F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23863" y="684213"/>
            <a:ext cx="5924550" cy="44434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369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84213"/>
            <a:ext cx="5924550" cy="44434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C0BD5-F115-A843-A2F2-C4361F8EE0BF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489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C0BD5-F115-A843-A2F2-C4361F8EE0BF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66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E6096B78-36EF-4A4B-9ACC-B9D34ED5CD56}"/>
              </a:ext>
            </a:extLst>
          </p:cNvPr>
          <p:cNvSpPr/>
          <p:nvPr userDrawn="1"/>
        </p:nvSpPr>
        <p:spPr>
          <a:xfrm>
            <a:off x="0" y="494420"/>
            <a:ext cx="9144000" cy="6363579"/>
          </a:xfrm>
          <a:custGeom>
            <a:avLst/>
            <a:gdLst>
              <a:gd name="connsiteX0" fmla="*/ 0 w 9144000"/>
              <a:gd name="connsiteY0" fmla="*/ 0 h 6363579"/>
              <a:gd name="connsiteX1" fmla="*/ 9144000 w 9144000"/>
              <a:gd name="connsiteY1" fmla="*/ 3267955 h 6363579"/>
              <a:gd name="connsiteX2" fmla="*/ 9144000 w 9144000"/>
              <a:gd name="connsiteY2" fmla="*/ 6363579 h 6363579"/>
              <a:gd name="connsiteX3" fmla="*/ 0 w 9144000"/>
              <a:gd name="connsiteY3" fmla="*/ 6363579 h 636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363579">
                <a:moveTo>
                  <a:pt x="0" y="0"/>
                </a:moveTo>
                <a:lnTo>
                  <a:pt x="9144000" y="3267955"/>
                </a:lnTo>
                <a:lnTo>
                  <a:pt x="9144000" y="6363579"/>
                </a:lnTo>
                <a:lnTo>
                  <a:pt x="0" y="636357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E5B4FD90-E3DF-4609-8C6E-56AE19B5B721}"/>
              </a:ext>
            </a:extLst>
          </p:cNvPr>
          <p:cNvSpPr/>
          <p:nvPr userDrawn="1"/>
        </p:nvSpPr>
        <p:spPr>
          <a:xfrm rot="10800000">
            <a:off x="0" y="-1"/>
            <a:ext cx="9144000" cy="3762374"/>
          </a:xfrm>
          <a:custGeom>
            <a:avLst/>
            <a:gdLst>
              <a:gd name="connsiteX0" fmla="*/ 9144000 w 9144000"/>
              <a:gd name="connsiteY0" fmla="*/ 3762374 h 3762374"/>
              <a:gd name="connsiteX1" fmla="*/ 0 w 9144000"/>
              <a:gd name="connsiteY1" fmla="*/ 3762374 h 3762374"/>
              <a:gd name="connsiteX2" fmla="*/ 0 w 9144000"/>
              <a:gd name="connsiteY2" fmla="*/ 0 h 3762374"/>
              <a:gd name="connsiteX3" fmla="*/ 9144000 w 9144000"/>
              <a:gd name="connsiteY3" fmla="*/ 3267955 h 376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3762374">
                <a:moveTo>
                  <a:pt x="9144000" y="3762374"/>
                </a:moveTo>
                <a:lnTo>
                  <a:pt x="0" y="3762374"/>
                </a:lnTo>
                <a:lnTo>
                  <a:pt x="0" y="0"/>
                </a:lnTo>
                <a:lnTo>
                  <a:pt x="9144000" y="326795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Rechtwinkliges Dreieck 16">
            <a:extLst>
              <a:ext uri="{FF2B5EF4-FFF2-40B4-BE49-F238E27FC236}">
                <a16:creationId xmlns:a16="http://schemas.microsoft.com/office/drawing/2014/main" id="{1E213199-A045-463F-B2C8-34B2F3E7C4C2}"/>
              </a:ext>
            </a:extLst>
          </p:cNvPr>
          <p:cNvSpPr/>
          <p:nvPr userDrawn="1"/>
        </p:nvSpPr>
        <p:spPr>
          <a:xfrm rot="16200000">
            <a:off x="4905375" y="2619374"/>
            <a:ext cx="5372099" cy="3105149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E8557CB7-0E94-40E3-A9EC-5B515F9591D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custGeom>
            <a:avLst/>
            <a:gdLst>
              <a:gd name="connsiteX0" fmla="*/ 250825 w 9144000"/>
              <a:gd name="connsiteY0" fmla="*/ 260350 h 6858000"/>
              <a:gd name="connsiteX1" fmla="*/ 250825 w 9144000"/>
              <a:gd name="connsiteY1" fmla="*/ 6597650 h 6858000"/>
              <a:gd name="connsiteX2" fmla="*/ 8893175 w 9144000"/>
              <a:gd name="connsiteY2" fmla="*/ 6597650 h 6858000"/>
              <a:gd name="connsiteX3" fmla="*/ 8893175 w 9144000"/>
              <a:gd name="connsiteY3" fmla="*/ 26035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250825" y="260350"/>
                </a:moveTo>
                <a:lnTo>
                  <a:pt x="250825" y="6597650"/>
                </a:lnTo>
                <a:lnTo>
                  <a:pt x="8893175" y="6597650"/>
                </a:lnTo>
                <a:lnTo>
                  <a:pt x="8893175" y="26035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27089" y="2784764"/>
            <a:ext cx="6553224" cy="1330036"/>
          </a:xfrm>
        </p:spPr>
        <p:txBody>
          <a:bodyPr anchor="t"/>
          <a:lstStyle>
            <a:lvl1pPr algn="l">
              <a:defRPr sz="2800" b="0"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27089" y="4364966"/>
            <a:ext cx="5545111" cy="1728329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Vorname Name, Funktion</a:t>
            </a:r>
            <a:br>
              <a:rPr lang="de-DE" dirty="0"/>
            </a:br>
            <a:r>
              <a:rPr lang="de-DE" dirty="0"/>
              <a:t>Ort, XX.XX.20XX</a:t>
            </a:r>
            <a:endParaRPr lang="de-CH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089D644-6506-4091-B2AF-AC618416B0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25" y="5519285"/>
            <a:ext cx="3311999" cy="106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59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link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16016" y="1294647"/>
            <a:ext cx="3888234" cy="459352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031F2208-77F6-4ABF-B361-0887DF9B4F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9750" y="1268760"/>
            <a:ext cx="3888236" cy="4608512"/>
          </a:xfrm>
          <a:solidFill>
            <a:schemeClr val="bg1">
              <a:lumMod val="85000"/>
            </a:schemeClr>
          </a:solidFill>
        </p:spPr>
        <p:txBody>
          <a:bodyPr lIns="72000" tIns="756000" rIns="72000" bIns="72000" anchor="ctr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76E7BDF9-35F7-496D-8253-9176DD960C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5949280"/>
            <a:ext cx="8064501" cy="397613"/>
          </a:xfrm>
        </p:spPr>
        <p:txBody>
          <a:bodyPr/>
          <a:lstStyle>
            <a:lvl1pPr algn="l"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de-DE" dirty="0"/>
              <a:t>Bildlegende</a:t>
            </a:r>
          </a:p>
        </p:txBody>
      </p:sp>
    </p:spTree>
    <p:extLst>
      <p:ext uri="{BB962C8B-B14F-4D97-AF65-F5344CB8AC3E}">
        <p14:creationId xmlns:p14="http://schemas.microsoft.com/office/powerpoint/2010/main" val="2512691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‹Nr.›</a:t>
            </a:fld>
            <a:endParaRPr lang="de-CH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81E74F49-9A7D-439B-9253-BEA4FAB53D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9750" y="1268760"/>
            <a:ext cx="3888236" cy="4608512"/>
          </a:xfrm>
          <a:solidFill>
            <a:schemeClr val="bg1">
              <a:lumMod val="85000"/>
            </a:schemeClr>
          </a:solidFill>
        </p:spPr>
        <p:txBody>
          <a:bodyPr lIns="72000" tIns="756000" rIns="72000" bIns="72000" anchor="ctr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9A1DA716-2ED2-48DF-9DC0-AA42308B2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5949280"/>
            <a:ext cx="8064501" cy="397613"/>
          </a:xfrm>
        </p:spPr>
        <p:txBody>
          <a:bodyPr/>
          <a:lstStyle>
            <a:lvl1pPr algn="r"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de-DE" dirty="0"/>
              <a:t>Bildlegende</a:t>
            </a:r>
          </a:p>
        </p:txBody>
      </p:sp>
      <p:sp>
        <p:nvSpPr>
          <p:cNvPr id="10" name="Bildplatzhalter 10">
            <a:extLst>
              <a:ext uri="{FF2B5EF4-FFF2-40B4-BE49-F238E27FC236}">
                <a16:creationId xmlns:a16="http://schemas.microsoft.com/office/drawing/2014/main" id="{9B4E3621-AB32-4279-91D9-228B36A3C2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16014" y="1268760"/>
            <a:ext cx="3888236" cy="4608512"/>
          </a:xfrm>
          <a:solidFill>
            <a:schemeClr val="bg1">
              <a:lumMod val="85000"/>
            </a:schemeClr>
          </a:solidFill>
        </p:spPr>
        <p:txBody>
          <a:bodyPr lIns="72000" tIns="756000" rIns="72000" bIns="72000" anchor="ctr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74038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winkliges Dreieck 3">
            <a:extLst>
              <a:ext uri="{FF2B5EF4-FFF2-40B4-BE49-F238E27FC236}">
                <a16:creationId xmlns:a16="http://schemas.microsoft.com/office/drawing/2014/main" id="{4F0DA7AC-480D-48A5-8698-628BD6E38814}"/>
              </a:ext>
            </a:extLst>
          </p:cNvPr>
          <p:cNvSpPr/>
          <p:nvPr userDrawn="1"/>
        </p:nvSpPr>
        <p:spPr>
          <a:xfrm rot="16200000">
            <a:off x="4905375" y="2619374"/>
            <a:ext cx="5372099" cy="3105149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28EDA63B-DB8D-41C7-B86D-8909A4F922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0825" y="260350"/>
            <a:ext cx="8642350" cy="6337300"/>
          </a:xfrm>
          <a:custGeom>
            <a:avLst/>
            <a:gdLst>
              <a:gd name="connsiteX0" fmla="*/ 0 w 8642350"/>
              <a:gd name="connsiteY0" fmla="*/ 0 h 6337300"/>
              <a:gd name="connsiteX1" fmla="*/ 8642350 w 8642350"/>
              <a:gd name="connsiteY1" fmla="*/ 0 h 6337300"/>
              <a:gd name="connsiteX2" fmla="*/ 8642350 w 8642350"/>
              <a:gd name="connsiteY2" fmla="*/ 1659490 h 6337300"/>
              <a:gd name="connsiteX3" fmla="*/ 5938510 w 8642350"/>
              <a:gd name="connsiteY3" fmla="*/ 6337300 h 6337300"/>
              <a:gd name="connsiteX4" fmla="*/ 0 w 8642350"/>
              <a:gd name="connsiteY4" fmla="*/ 6337300 h 633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2350" h="6337300">
                <a:moveTo>
                  <a:pt x="0" y="0"/>
                </a:moveTo>
                <a:lnTo>
                  <a:pt x="8642350" y="0"/>
                </a:lnTo>
                <a:lnTo>
                  <a:pt x="8642350" y="1659490"/>
                </a:lnTo>
                <a:lnTo>
                  <a:pt x="5938510" y="6337300"/>
                </a:lnTo>
                <a:lnTo>
                  <a:pt x="0" y="63373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" tIns="756000" rIns="72000" bIns="72000" anchor="ctr" anchorCtr="0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7DE5F44E-C99D-43F7-8815-2D1D30B52E12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custGeom>
            <a:avLst/>
            <a:gdLst>
              <a:gd name="connsiteX0" fmla="*/ 250825 w 9144000"/>
              <a:gd name="connsiteY0" fmla="*/ 260350 h 6858000"/>
              <a:gd name="connsiteX1" fmla="*/ 250825 w 9144000"/>
              <a:gd name="connsiteY1" fmla="*/ 6597650 h 6858000"/>
              <a:gd name="connsiteX2" fmla="*/ 8893175 w 9144000"/>
              <a:gd name="connsiteY2" fmla="*/ 6597650 h 6858000"/>
              <a:gd name="connsiteX3" fmla="*/ 8893175 w 9144000"/>
              <a:gd name="connsiteY3" fmla="*/ 26035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250825" y="260350"/>
                </a:moveTo>
                <a:lnTo>
                  <a:pt x="250825" y="6597650"/>
                </a:lnTo>
                <a:lnTo>
                  <a:pt x="8893175" y="6597650"/>
                </a:lnTo>
                <a:lnTo>
                  <a:pt x="8893175" y="26035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6503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A797FFFC-1431-44D4-8083-39EA5804081B}"/>
              </a:ext>
            </a:extLst>
          </p:cNvPr>
          <p:cNvSpPr/>
          <p:nvPr userDrawn="1"/>
        </p:nvSpPr>
        <p:spPr>
          <a:xfrm>
            <a:off x="250824" y="260350"/>
            <a:ext cx="8753037" cy="6409010"/>
          </a:xfrm>
          <a:custGeom>
            <a:avLst/>
            <a:gdLst>
              <a:gd name="connsiteX0" fmla="*/ 0 w 8642350"/>
              <a:gd name="connsiteY0" fmla="*/ 0 h 6337300"/>
              <a:gd name="connsiteX1" fmla="*/ 8642350 w 8642350"/>
              <a:gd name="connsiteY1" fmla="*/ 0 h 6337300"/>
              <a:gd name="connsiteX2" fmla="*/ 8642350 w 8642350"/>
              <a:gd name="connsiteY2" fmla="*/ 1659490 h 6337300"/>
              <a:gd name="connsiteX3" fmla="*/ 5938510 w 8642350"/>
              <a:gd name="connsiteY3" fmla="*/ 6337300 h 6337300"/>
              <a:gd name="connsiteX4" fmla="*/ 0 w 8642350"/>
              <a:gd name="connsiteY4" fmla="*/ 6337300 h 633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2350" h="6337300">
                <a:moveTo>
                  <a:pt x="0" y="0"/>
                </a:moveTo>
                <a:lnTo>
                  <a:pt x="8642350" y="0"/>
                </a:lnTo>
                <a:lnTo>
                  <a:pt x="8642350" y="1659490"/>
                </a:lnTo>
                <a:lnTo>
                  <a:pt x="5938510" y="6337300"/>
                </a:lnTo>
                <a:lnTo>
                  <a:pt x="0" y="63373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27088" y="2810107"/>
            <a:ext cx="7489328" cy="1987045"/>
          </a:xfrm>
        </p:spPr>
        <p:txBody>
          <a:bodyPr anchor="t"/>
          <a:lstStyle>
            <a:lvl1pPr algn="ctr">
              <a:defRPr sz="2800" b="0" spc="30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Vielen Dank </a:t>
            </a:r>
            <a:br>
              <a:rPr lang="de-DE" dirty="0"/>
            </a:br>
            <a:r>
              <a:rPr lang="de-DE" dirty="0"/>
              <a:t>bearbeiten</a:t>
            </a:r>
            <a:endParaRPr lang="de-CH" dirty="0"/>
          </a:p>
        </p:txBody>
      </p:sp>
      <p:sp>
        <p:nvSpPr>
          <p:cNvPr id="25" name="Rechtwinkliges Dreieck 24">
            <a:extLst>
              <a:ext uri="{FF2B5EF4-FFF2-40B4-BE49-F238E27FC236}">
                <a16:creationId xmlns:a16="http://schemas.microsoft.com/office/drawing/2014/main" id="{7CA249BC-2D51-423C-842D-E32DEEDA0F50}"/>
              </a:ext>
            </a:extLst>
          </p:cNvPr>
          <p:cNvSpPr/>
          <p:nvPr userDrawn="1"/>
        </p:nvSpPr>
        <p:spPr>
          <a:xfrm rot="16200000">
            <a:off x="4905375" y="2619374"/>
            <a:ext cx="5372099" cy="3105149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47290" y="6363230"/>
            <a:ext cx="900000" cy="89539"/>
          </a:xfrm>
          <a:prstGeom prst="rect">
            <a:avLst/>
          </a:prstGeom>
        </p:spPr>
      </p:pic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C5B6249B-2D1B-48FE-BBEF-E03919D7A65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custGeom>
            <a:avLst/>
            <a:gdLst>
              <a:gd name="connsiteX0" fmla="*/ 250825 w 9144000"/>
              <a:gd name="connsiteY0" fmla="*/ 260350 h 6858000"/>
              <a:gd name="connsiteX1" fmla="*/ 250825 w 9144000"/>
              <a:gd name="connsiteY1" fmla="*/ 6597650 h 6858000"/>
              <a:gd name="connsiteX2" fmla="*/ 8893175 w 9144000"/>
              <a:gd name="connsiteY2" fmla="*/ 6597650 h 6858000"/>
              <a:gd name="connsiteX3" fmla="*/ 8893175 w 9144000"/>
              <a:gd name="connsiteY3" fmla="*/ 26035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250825" y="260350"/>
                </a:moveTo>
                <a:lnTo>
                  <a:pt x="250825" y="6597650"/>
                </a:lnTo>
                <a:lnTo>
                  <a:pt x="8893175" y="6597650"/>
                </a:lnTo>
                <a:lnTo>
                  <a:pt x="8893175" y="26035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DF4F123-BB40-4D65-A7CA-39AE27BBF7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87" y="4767071"/>
            <a:ext cx="3311999" cy="1061748"/>
          </a:xfrm>
          <a:prstGeom prst="rect">
            <a:avLst/>
          </a:prstGeom>
        </p:spPr>
      </p:pic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0F771C7C-F821-47E3-BCCF-3ABF8D13653B}"/>
              </a:ext>
            </a:extLst>
          </p:cNvPr>
          <p:cNvSpPr/>
          <p:nvPr userDrawn="1"/>
        </p:nvSpPr>
        <p:spPr>
          <a:xfrm>
            <a:off x="250577" y="260350"/>
            <a:ext cx="8644765" cy="3415723"/>
          </a:xfrm>
          <a:custGeom>
            <a:avLst/>
            <a:gdLst>
              <a:gd name="connsiteX0" fmla="*/ 0 w 8642350"/>
              <a:gd name="connsiteY0" fmla="*/ 0 h 6337300"/>
              <a:gd name="connsiteX1" fmla="*/ 8642350 w 8642350"/>
              <a:gd name="connsiteY1" fmla="*/ 0 h 6337300"/>
              <a:gd name="connsiteX2" fmla="*/ 8642350 w 8642350"/>
              <a:gd name="connsiteY2" fmla="*/ 1659490 h 6337300"/>
              <a:gd name="connsiteX3" fmla="*/ 5938510 w 8642350"/>
              <a:gd name="connsiteY3" fmla="*/ 6337300 h 6337300"/>
              <a:gd name="connsiteX4" fmla="*/ 0 w 8642350"/>
              <a:gd name="connsiteY4" fmla="*/ 6337300 h 6337300"/>
              <a:gd name="connsiteX0" fmla="*/ 0 w 8644765"/>
              <a:gd name="connsiteY0" fmla="*/ 0 h 67320999"/>
              <a:gd name="connsiteX1" fmla="*/ 8642350 w 8644765"/>
              <a:gd name="connsiteY1" fmla="*/ 0 h 67320999"/>
              <a:gd name="connsiteX2" fmla="*/ 8642350 w 8644765"/>
              <a:gd name="connsiteY2" fmla="*/ 1659490 h 67320999"/>
              <a:gd name="connsiteX3" fmla="*/ 8644765 w 8644765"/>
              <a:gd name="connsiteY3" fmla="*/ 67320999 h 67320999"/>
              <a:gd name="connsiteX4" fmla="*/ 0 w 8644765"/>
              <a:gd name="connsiteY4" fmla="*/ 6337300 h 67320999"/>
              <a:gd name="connsiteX5" fmla="*/ 0 w 8644765"/>
              <a:gd name="connsiteY5" fmla="*/ 0 h 6732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4765" h="67320999">
                <a:moveTo>
                  <a:pt x="0" y="0"/>
                </a:moveTo>
                <a:lnTo>
                  <a:pt x="8642350" y="0"/>
                </a:lnTo>
                <a:lnTo>
                  <a:pt x="8642350" y="1659490"/>
                </a:lnTo>
                <a:lnTo>
                  <a:pt x="8644765" y="67320999"/>
                </a:lnTo>
                <a:lnTo>
                  <a:pt x="0" y="63373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A156797-3363-D94C-9785-A0358347D84B}"/>
              </a:ext>
            </a:extLst>
          </p:cNvPr>
          <p:cNvSpPr txBox="1"/>
          <p:nvPr userDrawn="1"/>
        </p:nvSpPr>
        <p:spPr>
          <a:xfrm>
            <a:off x="555795" y="5875139"/>
            <a:ext cx="57443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b="1" dirty="0">
                <a:solidFill>
                  <a:schemeClr val="accent1"/>
                </a:solidFill>
              </a:rPr>
              <a:t>/ </a:t>
            </a:r>
            <a:r>
              <a:rPr lang="de-CH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Alzheimer Zürich</a:t>
            </a:r>
            <a:r>
              <a:rPr lang="de-CH" sz="1400" b="1" dirty="0"/>
              <a:t>  </a:t>
            </a:r>
            <a:r>
              <a:rPr lang="de-CH" sz="1200" dirty="0"/>
              <a:t>•</a:t>
            </a:r>
            <a:r>
              <a:rPr lang="de-CH" sz="1600" dirty="0"/>
              <a:t>  </a:t>
            </a:r>
            <a:r>
              <a:rPr lang="de-CH" sz="1400" b="0" dirty="0"/>
              <a:t>Seefeldstrasse 62  </a:t>
            </a:r>
            <a:r>
              <a:rPr lang="de-CH" sz="1200" dirty="0"/>
              <a:t>•</a:t>
            </a:r>
            <a:r>
              <a:rPr lang="de-CH" sz="1600" dirty="0"/>
              <a:t>  </a:t>
            </a:r>
            <a:r>
              <a:rPr lang="de-CH" sz="1400" dirty="0"/>
              <a:t>8008 Zürich</a:t>
            </a:r>
          </a:p>
          <a:p>
            <a:r>
              <a:rPr lang="de-CH" sz="1400" dirty="0"/>
              <a:t>   Tel. 043 499 88 63  </a:t>
            </a:r>
            <a:r>
              <a:rPr lang="de-CH" sz="1200" dirty="0"/>
              <a:t>•</a:t>
            </a:r>
            <a:r>
              <a:rPr lang="de-CH" sz="1600" dirty="0"/>
              <a:t>  </a:t>
            </a:r>
            <a:r>
              <a:rPr lang="de-CH" sz="1400" dirty="0" err="1"/>
              <a:t>info@alz-zuerich.ch</a:t>
            </a:r>
            <a:r>
              <a:rPr lang="de-CH" sz="1400" dirty="0"/>
              <a:t>  </a:t>
            </a:r>
            <a:r>
              <a:rPr lang="de-CH" sz="1200" dirty="0"/>
              <a:t>•</a:t>
            </a:r>
            <a:r>
              <a:rPr lang="de-CH" sz="1400" dirty="0"/>
              <a:t>  </a:t>
            </a:r>
            <a:r>
              <a:rPr lang="de-CH" sz="1400" dirty="0" err="1"/>
              <a:t>alz-zuerich.ch</a:t>
            </a:r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342238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/>
              <a:t>Cliquez et modifiez le titre</a:t>
            </a:r>
            <a:endParaRPr lang="de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Cliquez pour modifier le style des sous-titres du masque</a:t>
            </a:r>
            <a:endParaRPr lang="de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5641-CE36-1F44-BCD8-1A2AF5714F5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61465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de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de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5641-CE36-1F44-BCD8-1A2AF5714F5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86353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Cliquez et modifiez le titre</a:t>
            </a:r>
            <a:endParaRPr lang="de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5641-CE36-1F44-BCD8-1A2AF5714F5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8974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de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de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de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5641-CE36-1F44-BCD8-1A2AF5714F5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94939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A797FFFC-1431-44D4-8083-39EA5804081B}"/>
              </a:ext>
            </a:extLst>
          </p:cNvPr>
          <p:cNvSpPr/>
          <p:nvPr userDrawn="1"/>
        </p:nvSpPr>
        <p:spPr>
          <a:xfrm>
            <a:off x="250825" y="260350"/>
            <a:ext cx="8642350" cy="6337300"/>
          </a:xfrm>
          <a:custGeom>
            <a:avLst/>
            <a:gdLst>
              <a:gd name="connsiteX0" fmla="*/ 0 w 8642350"/>
              <a:gd name="connsiteY0" fmla="*/ 0 h 6337300"/>
              <a:gd name="connsiteX1" fmla="*/ 8642350 w 8642350"/>
              <a:gd name="connsiteY1" fmla="*/ 0 h 6337300"/>
              <a:gd name="connsiteX2" fmla="*/ 8642350 w 8642350"/>
              <a:gd name="connsiteY2" fmla="*/ 1659490 h 6337300"/>
              <a:gd name="connsiteX3" fmla="*/ 5938510 w 8642350"/>
              <a:gd name="connsiteY3" fmla="*/ 6337300 h 6337300"/>
              <a:gd name="connsiteX4" fmla="*/ 0 w 8642350"/>
              <a:gd name="connsiteY4" fmla="*/ 6337300 h 633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2350" h="6337300">
                <a:moveTo>
                  <a:pt x="0" y="0"/>
                </a:moveTo>
                <a:lnTo>
                  <a:pt x="8642350" y="0"/>
                </a:lnTo>
                <a:lnTo>
                  <a:pt x="8642350" y="1659490"/>
                </a:lnTo>
                <a:lnTo>
                  <a:pt x="5938510" y="6337300"/>
                </a:lnTo>
                <a:lnTo>
                  <a:pt x="0" y="63373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27088" y="3140968"/>
            <a:ext cx="7273303" cy="1656184"/>
          </a:xfrm>
        </p:spPr>
        <p:txBody>
          <a:bodyPr anchor="t"/>
          <a:lstStyle>
            <a:lvl1pPr algn="l">
              <a:defRPr sz="2400" b="0"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25" name="Rechtwinkliges Dreieck 24">
            <a:extLst>
              <a:ext uri="{FF2B5EF4-FFF2-40B4-BE49-F238E27FC236}">
                <a16:creationId xmlns:a16="http://schemas.microsoft.com/office/drawing/2014/main" id="{7CA249BC-2D51-423C-842D-E32DEEDA0F50}"/>
              </a:ext>
            </a:extLst>
          </p:cNvPr>
          <p:cNvSpPr/>
          <p:nvPr userDrawn="1"/>
        </p:nvSpPr>
        <p:spPr>
          <a:xfrm rot="16200000">
            <a:off x="4905375" y="2619374"/>
            <a:ext cx="5372099" cy="3105149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C5B6249B-2D1B-48FE-BBEF-E03919D7A65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custGeom>
            <a:avLst/>
            <a:gdLst>
              <a:gd name="connsiteX0" fmla="*/ 250825 w 9144000"/>
              <a:gd name="connsiteY0" fmla="*/ 260350 h 6858000"/>
              <a:gd name="connsiteX1" fmla="*/ 250825 w 9144000"/>
              <a:gd name="connsiteY1" fmla="*/ 6597650 h 6858000"/>
              <a:gd name="connsiteX2" fmla="*/ 8893175 w 9144000"/>
              <a:gd name="connsiteY2" fmla="*/ 6597650 h 6858000"/>
              <a:gd name="connsiteX3" fmla="*/ 8893175 w 9144000"/>
              <a:gd name="connsiteY3" fmla="*/ 26035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250825" y="260350"/>
                </a:moveTo>
                <a:lnTo>
                  <a:pt x="250825" y="6597650"/>
                </a:lnTo>
                <a:lnTo>
                  <a:pt x="8893175" y="6597650"/>
                </a:lnTo>
                <a:lnTo>
                  <a:pt x="8893175" y="26035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9CC403A-DAEB-4E8B-9A0A-1BCB804D1D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25" y="5519285"/>
            <a:ext cx="3311999" cy="106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134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/>
              <a:t>Cliquez et modifiez le titre</a:t>
            </a:r>
            <a:endParaRPr lang="de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de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de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5641-CE36-1F44-BCD8-1A2AF5714F5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26115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de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5641-CE36-1F44-BCD8-1A2AF5714F5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20225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5641-CE36-1F44-BCD8-1A2AF5714F5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90636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de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de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5641-CE36-1F44-BCD8-1A2AF5714F5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59860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de-CH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5641-CE36-1F44-BCD8-1A2AF5714F5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11124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de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de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5641-CE36-1F44-BCD8-1A2AF5714F5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3739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/>
              <a:t>Cliquez et modifiez le titre</a:t>
            </a:r>
            <a:endParaRPr lang="de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de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5641-CE36-1F44-BCD8-1A2AF5714F5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7883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E5AE-175C-4403-9969-9DEF3BD9222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7943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24.10.2023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Alzheimer Zürich: soziale Teilhabe ermöglichen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5A9E5AE-175C-4403-9969-9DEF3BD92220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7" name="logo_rgb_1" descr="alzheimervereinigung_logo"/>
          <p:cNvPicPr/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17117" y="473414"/>
            <a:ext cx="1398233" cy="68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8260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E5AE-175C-4403-9969-9DEF3BD9222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9510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50" y="1801813"/>
            <a:ext cx="8064698" cy="41474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A062AD7-A0C8-48E8-B9EA-959AAA4E1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24525" y="5517232"/>
            <a:ext cx="2879725" cy="575593"/>
          </a:xfrm>
        </p:spPr>
        <p:txBody>
          <a:bodyPr anchor="b"/>
          <a:lstStyle>
            <a:lvl1pPr algn="r"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de-DE" dirty="0"/>
              <a:t>Zwei oder dreizeilige Quellen angaben bearbeiten</a:t>
            </a:r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E5AE-175C-4403-9969-9DEF3BD9222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37098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E5AE-175C-4403-9969-9DEF3BD9222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3660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E5AE-175C-4403-9969-9DEF3BD9222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140275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E5AE-175C-4403-9969-9DEF3BD9222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93207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E5AE-175C-4403-9969-9DEF3BD9222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90654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E5AE-175C-4403-9969-9DEF3BD9222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79482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E5AE-175C-4403-9969-9DEF3BD9222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194267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E5AE-175C-4403-9969-9DEF3BD9222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908079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21AF2-5F04-D34C-9213-50C33F5DA4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49966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24.10.2023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Alzheimer Zürich: soziale Teilhabe ermöglichen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5A9E5AE-175C-4403-9969-9DEF3BD92220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7" name="logo_rgb_1" descr="alzheimervereinigung_logo"/>
          <p:cNvPicPr/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17118" y="473416"/>
            <a:ext cx="1398233" cy="68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8421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50" y="1801813"/>
            <a:ext cx="3888234" cy="43751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DA1B590-C692-400C-A517-A1C19BA3F09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16018" y="1801813"/>
            <a:ext cx="3888234" cy="43751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8794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Titel und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9750" y="908720"/>
            <a:ext cx="3888234" cy="720080"/>
          </a:xfrm>
        </p:spPr>
        <p:txBody>
          <a:bodyPr/>
          <a:lstStyle/>
          <a:p>
            <a:r>
              <a:rPr lang="de-DE" dirty="0"/>
              <a:t>Titelmasterformat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50" y="1801813"/>
            <a:ext cx="3888234" cy="43751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DA1B590-C692-400C-A517-A1C19BA3F09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16018" y="1801813"/>
            <a:ext cx="3888234" cy="43751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17AD727-579B-4B41-9682-86C9E8B0BA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6463" y="908051"/>
            <a:ext cx="3887787" cy="720080"/>
          </a:xfrm>
        </p:spPr>
        <p:txBody>
          <a:bodyPr anchor="b"/>
          <a:lstStyle>
            <a:lvl1pPr>
              <a:defRPr sz="2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Titelmasterformat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95863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C8446EB-5B0D-45D8-8C12-86205D831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1883121"/>
            <a:ext cx="5761038" cy="2409479"/>
          </a:xfrm>
        </p:spPr>
        <p:txBody>
          <a:bodyPr/>
          <a:lstStyle>
            <a:lvl1pPr>
              <a:defRPr sz="2400" spc="3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5A7BECEE-12BC-4751-9FEC-8744A53B80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19250" y="4445001"/>
            <a:ext cx="5761038" cy="496167"/>
          </a:xfrm>
        </p:spPr>
        <p:txBody>
          <a:bodyPr/>
          <a:lstStyle>
            <a:lvl1pPr>
              <a:defRPr sz="1800" spc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18B90963-9E2E-47AA-AAA2-642FA987AF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6176" y="3068961"/>
            <a:ext cx="1584176" cy="1656184"/>
          </a:xfrm>
          <a:solidFill>
            <a:schemeClr val="bg1">
              <a:lumMod val="85000"/>
            </a:schemeClr>
          </a:solidFill>
        </p:spPr>
        <p:txBody>
          <a:bodyPr lIns="72000" tIns="756000" rIns="72000" bIns="72000" anchor="ctr" anchorCtr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B122394E-1CB5-4248-B47A-DB7E9DFF683A}"/>
              </a:ext>
            </a:extLst>
          </p:cNvPr>
          <p:cNvCxnSpPr>
            <a:cxnSpLocks/>
          </p:cNvCxnSpPr>
          <p:nvPr userDrawn="1"/>
        </p:nvCxnSpPr>
        <p:spPr>
          <a:xfrm>
            <a:off x="7380288" y="1801813"/>
            <a:ext cx="0" cy="1483171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638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mit Rah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3D53C068-C5B4-405B-9AF7-1557954FCDEC}"/>
              </a:ext>
            </a:extLst>
          </p:cNvPr>
          <p:cNvSpPr/>
          <p:nvPr userDrawn="1"/>
        </p:nvSpPr>
        <p:spPr>
          <a:xfrm>
            <a:off x="0" y="1127239"/>
            <a:ext cx="9144000" cy="5730760"/>
          </a:xfrm>
          <a:custGeom>
            <a:avLst/>
            <a:gdLst>
              <a:gd name="connsiteX0" fmla="*/ 0 w 9144000"/>
              <a:gd name="connsiteY0" fmla="*/ 0 h 5730760"/>
              <a:gd name="connsiteX1" fmla="*/ 9144000 w 9144000"/>
              <a:gd name="connsiteY1" fmla="*/ 3237864 h 5730760"/>
              <a:gd name="connsiteX2" fmla="*/ 9144000 w 9144000"/>
              <a:gd name="connsiteY2" fmla="*/ 5730760 h 5730760"/>
              <a:gd name="connsiteX3" fmla="*/ 0 w 9144000"/>
              <a:gd name="connsiteY3" fmla="*/ 5730760 h 573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5730760">
                <a:moveTo>
                  <a:pt x="0" y="0"/>
                </a:moveTo>
                <a:lnTo>
                  <a:pt x="9144000" y="3237864"/>
                </a:lnTo>
                <a:lnTo>
                  <a:pt x="9144000" y="5730760"/>
                </a:lnTo>
                <a:lnTo>
                  <a:pt x="0" y="57307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841B1621-E6F2-4005-BBB6-F829B40514EF}"/>
              </a:ext>
            </a:extLst>
          </p:cNvPr>
          <p:cNvSpPr/>
          <p:nvPr userDrawn="1"/>
        </p:nvSpPr>
        <p:spPr>
          <a:xfrm rot="10800000">
            <a:off x="-1" y="0"/>
            <a:ext cx="9144001" cy="4365103"/>
          </a:xfrm>
          <a:custGeom>
            <a:avLst/>
            <a:gdLst>
              <a:gd name="connsiteX0" fmla="*/ 9144001 w 9144001"/>
              <a:gd name="connsiteY0" fmla="*/ 4365103 h 4365103"/>
              <a:gd name="connsiteX1" fmla="*/ 0 w 9144001"/>
              <a:gd name="connsiteY1" fmla="*/ 4365103 h 4365103"/>
              <a:gd name="connsiteX2" fmla="*/ 0 w 9144001"/>
              <a:gd name="connsiteY2" fmla="*/ 0 h 4365103"/>
              <a:gd name="connsiteX3" fmla="*/ 9144001 w 9144001"/>
              <a:gd name="connsiteY3" fmla="*/ 3237864 h 436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1" h="4365103">
                <a:moveTo>
                  <a:pt x="9144001" y="4365103"/>
                </a:moveTo>
                <a:lnTo>
                  <a:pt x="0" y="4365103"/>
                </a:lnTo>
                <a:lnTo>
                  <a:pt x="0" y="0"/>
                </a:lnTo>
                <a:lnTo>
                  <a:pt x="9144001" y="323786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F03BE10-8447-4C22-AA4D-5C0440776FC2}"/>
              </a:ext>
            </a:extLst>
          </p:cNvPr>
          <p:cNvSpPr/>
          <p:nvPr userDrawn="1"/>
        </p:nvSpPr>
        <p:spPr>
          <a:xfrm>
            <a:off x="715962" y="709612"/>
            <a:ext cx="7704137" cy="543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/>
          </a:p>
        </p:txBody>
      </p:sp>
      <p:sp>
        <p:nvSpPr>
          <p:cNvPr id="10" name="Rechtwinkliges Dreieck 9">
            <a:extLst>
              <a:ext uri="{FF2B5EF4-FFF2-40B4-BE49-F238E27FC236}">
                <a16:creationId xmlns:a16="http://schemas.microsoft.com/office/drawing/2014/main" id="{6C90CC43-FAF9-44A6-BA18-C0AB417434C5}"/>
              </a:ext>
            </a:extLst>
          </p:cNvPr>
          <p:cNvSpPr/>
          <p:nvPr userDrawn="1"/>
        </p:nvSpPr>
        <p:spPr>
          <a:xfrm rot="16200000">
            <a:off x="4905375" y="2619374"/>
            <a:ext cx="5372099" cy="3105149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DC788E3F-D132-49C6-9EC9-8F5CE5BBA012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custGeom>
            <a:avLst/>
            <a:gdLst>
              <a:gd name="connsiteX0" fmla="*/ 250825 w 9144000"/>
              <a:gd name="connsiteY0" fmla="*/ 260350 h 6858000"/>
              <a:gd name="connsiteX1" fmla="*/ 250825 w 9144000"/>
              <a:gd name="connsiteY1" fmla="*/ 6597650 h 6858000"/>
              <a:gd name="connsiteX2" fmla="*/ 8893175 w 9144000"/>
              <a:gd name="connsiteY2" fmla="*/ 6597650 h 6858000"/>
              <a:gd name="connsiteX3" fmla="*/ 8893175 w 9144000"/>
              <a:gd name="connsiteY3" fmla="*/ 26035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250825" y="260350"/>
                </a:moveTo>
                <a:lnTo>
                  <a:pt x="250825" y="6597650"/>
                </a:lnTo>
                <a:lnTo>
                  <a:pt x="8893175" y="6597650"/>
                </a:lnTo>
                <a:lnTo>
                  <a:pt x="8893175" y="26035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980728"/>
            <a:ext cx="7200800" cy="648072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1801813"/>
            <a:ext cx="7200800" cy="400345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8804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50" y="2018923"/>
            <a:ext cx="3888234" cy="415803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‹Nr.›</a:t>
            </a:fld>
            <a:endParaRPr lang="de-CH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81E74F49-9A7D-439B-9253-BEA4FAB53D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2363" y="2019300"/>
            <a:ext cx="3671887" cy="4079875"/>
          </a:xfrm>
          <a:solidFill>
            <a:schemeClr val="bg1">
              <a:lumMod val="85000"/>
            </a:schemeClr>
          </a:solidFill>
        </p:spPr>
        <p:txBody>
          <a:bodyPr lIns="72000" tIns="756000" rIns="72000" bIns="72000" anchor="ctr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9A1DA716-2ED2-48DF-9DC0-AA42308B2A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2363" y="6183516"/>
            <a:ext cx="3671887" cy="141083"/>
          </a:xfrm>
        </p:spPr>
        <p:txBody>
          <a:bodyPr/>
          <a:lstStyle>
            <a:lvl1pPr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de-DE" dirty="0"/>
              <a:t>Bildlegende</a:t>
            </a:r>
          </a:p>
        </p:txBody>
      </p:sp>
    </p:spTree>
    <p:extLst>
      <p:ext uri="{BB962C8B-B14F-4D97-AF65-F5344CB8AC3E}">
        <p14:creationId xmlns:p14="http://schemas.microsoft.com/office/powerpoint/2010/main" val="2712163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‹Nr.›</a:t>
            </a:fld>
            <a:endParaRPr lang="de-CH"/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031F2208-77F6-4ABF-B361-0887DF9B4F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0825" y="260350"/>
            <a:ext cx="4177161" cy="6337300"/>
          </a:xfrm>
          <a:solidFill>
            <a:schemeClr val="bg1">
              <a:lumMod val="85000"/>
            </a:schemeClr>
          </a:solidFill>
        </p:spPr>
        <p:txBody>
          <a:bodyPr lIns="72000" tIns="756000" rIns="72000" bIns="72000" anchor="ctr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76E7BDF9-35F7-496D-8253-9176DD960C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5819" y="5949280"/>
            <a:ext cx="3888432" cy="397613"/>
          </a:xfrm>
        </p:spPr>
        <p:txBody>
          <a:bodyPr/>
          <a:lstStyle>
            <a:lvl1pPr algn="l"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de-DE" dirty="0"/>
              <a:t>Bildlegende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03A802F5-EF73-4273-AB55-0062A05D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16" y="908720"/>
            <a:ext cx="3888432" cy="72008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307B6BF6-A79F-48FB-A2E4-5F3551094A5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16018" y="1801813"/>
            <a:ext cx="3888234" cy="408636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39925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39750" y="365125"/>
            <a:ext cx="8064698" cy="12636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9750" y="1801813"/>
            <a:ext cx="8064698" cy="43751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855978" y="6401811"/>
            <a:ext cx="1316422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24.10.2023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39749" y="6401811"/>
            <a:ext cx="5615731" cy="14092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Alzheimer Zürich: soziale Teilhabe ermöglichen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44408" y="6407999"/>
            <a:ext cx="359842" cy="14092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AB4CFE5-E079-4F8B-9C09-2ED986D5366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64989"/>
            <a:ext cx="2736000" cy="87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6" r:id="rId2"/>
    <p:sldLayoutId id="2147483659" r:id="rId3"/>
    <p:sldLayoutId id="2147483667" r:id="rId4"/>
    <p:sldLayoutId id="2147483673" r:id="rId5"/>
    <p:sldLayoutId id="2147483674" r:id="rId6"/>
    <p:sldLayoutId id="2147483675" r:id="rId7"/>
    <p:sldLayoutId id="2147483668" r:id="rId8"/>
    <p:sldLayoutId id="2147483669" r:id="rId9"/>
    <p:sldLayoutId id="2147483671" r:id="rId10"/>
    <p:sldLayoutId id="2147483670" r:id="rId11"/>
    <p:sldLayoutId id="2147483672" r:id="rId12"/>
    <p:sldLayoutId id="2147483677" r:id="rId13"/>
    <p:sldLayoutId id="2147483663" r:id="rId14"/>
    <p:sldLayoutId id="2147483664" r:id="rId1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36195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5963" indent="-354013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82663" indent="-2667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55713" indent="-27305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602" userDrawn="1">
          <p15:clr>
            <a:srgbClr val="F26B43"/>
          </p15:clr>
        </p15:guide>
        <p15:guide id="5" pos="5304" userDrawn="1">
          <p15:clr>
            <a:srgbClr val="F26B43"/>
          </p15:clr>
        </p15:guide>
        <p15:guide id="6" pos="2880" userDrawn="1">
          <p15:clr>
            <a:srgbClr val="F26B43"/>
          </p15:clr>
        </p15:guide>
        <p15:guide id="11" pos="340" userDrawn="1">
          <p15:clr>
            <a:srgbClr val="F26B43"/>
          </p15:clr>
        </p15:guide>
        <p15:guide id="13" pos="5420" userDrawn="1">
          <p15:clr>
            <a:srgbClr val="F26B43"/>
          </p15:clr>
        </p15:guide>
        <p15:guide id="14" orient="horz" pos="113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dirty="0"/>
              <a:t>Cliquez et modifiez le titre</a:t>
            </a:r>
            <a:endParaRPr lang="de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/>
              <a:t>Cliquez pour modifier les styles du texte du masque</a:t>
            </a:r>
          </a:p>
          <a:p>
            <a:pPr lvl="1"/>
            <a:r>
              <a:rPr lang="fr-CH" dirty="0"/>
              <a:t>Deuxième niveau</a:t>
            </a:r>
          </a:p>
          <a:p>
            <a:pPr lvl="2"/>
            <a:r>
              <a:rPr lang="fr-CH" dirty="0"/>
              <a:t>Troisième niveau</a:t>
            </a:r>
          </a:p>
          <a:p>
            <a:pPr lvl="3"/>
            <a:r>
              <a:rPr lang="fr-CH" dirty="0"/>
              <a:t>Quatrième niveau</a:t>
            </a:r>
          </a:p>
          <a:p>
            <a:pPr lvl="4"/>
            <a:r>
              <a:rPr lang="fr-CH" dirty="0"/>
              <a:t>Cinquième niveau</a:t>
            </a:r>
            <a:endParaRPr lang="de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24.10.2023</a:t>
            </a:r>
            <a:endParaRPr lang="de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Alzheimer Zürich: soziale Teilhabe ermöglichen</a:t>
            </a:r>
            <a:endParaRPr lang="de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FD415641-CE36-1F44-BCD8-1A2AF5714F5C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DE29464-678E-C5A5-7C32-60639058B29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743416" y="-185339"/>
            <a:ext cx="3231160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5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24.10.2023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9E5AE-175C-4403-9969-9DEF3BD9222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7469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F0BA6-47AA-4CE0-801C-075D1CAAC2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44" y="2564904"/>
            <a:ext cx="6553224" cy="1330036"/>
          </a:xfrm>
        </p:spPr>
        <p:txBody>
          <a:bodyPr/>
          <a:lstStyle/>
          <a:p>
            <a:r>
              <a:rPr lang="de-DE" sz="3200" dirty="0"/>
              <a:t>…mitten drin leben…</a:t>
            </a:r>
            <a:br>
              <a:rPr lang="de-DE" dirty="0"/>
            </a:br>
            <a:br>
              <a:rPr lang="de-DE" dirty="0"/>
            </a:br>
            <a:r>
              <a:rPr lang="de-CH" sz="2400" dirty="0"/>
              <a:t>Soziale Teilhabe von Menschen mit Demenz</a:t>
            </a:r>
            <a:br>
              <a:rPr lang="de-DE" dirty="0"/>
            </a:b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3C1CB6C-CA37-4C46-9568-67251F7B8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785" y="4869160"/>
            <a:ext cx="5545111" cy="936242"/>
          </a:xfrm>
        </p:spPr>
        <p:txBody>
          <a:bodyPr/>
          <a:lstStyle/>
          <a:p>
            <a:r>
              <a:rPr lang="de-CH" dirty="0"/>
              <a:t>Christina Krebs, Geschäftsleiterin Alzheimer Zürich</a:t>
            </a:r>
          </a:p>
          <a:p>
            <a:r>
              <a:rPr lang="de-CH" dirty="0"/>
              <a:t>Paulusakademie, 24. Oktober 2023</a:t>
            </a:r>
          </a:p>
        </p:txBody>
      </p:sp>
    </p:spTree>
    <p:extLst>
      <p:ext uri="{BB962C8B-B14F-4D97-AF65-F5344CB8AC3E}">
        <p14:creationId xmlns:p14="http://schemas.microsoft.com/office/powerpoint/2010/main" val="3502356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89338C2-AE62-FE87-5A67-9CAE291C3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24.10.2023</a:t>
            </a: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6EE2BC9-4F4F-EC20-E76B-022458776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Alzheimer Zürich: soziale Teilhabe ermöglichen</a:t>
            </a:r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4F5BA4-9DAA-708E-2578-8B8E5123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15641-CE36-1F44-BCD8-1A2AF5714F5C}" type="slidenum">
              <a: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75490AE-013A-8C4E-07ED-14DC22E2B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165" y="839929"/>
            <a:ext cx="3691035" cy="498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4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782" y="755109"/>
            <a:ext cx="8368018" cy="1143000"/>
          </a:xfrm>
        </p:spPr>
        <p:txBody>
          <a:bodyPr>
            <a:noAutofit/>
          </a:bodyPr>
          <a:lstStyle/>
          <a:p>
            <a:br>
              <a:rPr lang="de-CH" dirty="0"/>
            </a:br>
            <a:br>
              <a:rPr lang="de-CH" dirty="0"/>
            </a:br>
            <a:r>
              <a:rPr lang="de-CH" dirty="0"/>
              <a:t>…wichtigster </a:t>
            </a:r>
            <a:r>
              <a:rPr lang="de-CH" i="1" dirty="0">
                <a:solidFill>
                  <a:srgbClr val="FF00FF"/>
                </a:solidFill>
              </a:rPr>
              <a:t>Key </a:t>
            </a:r>
            <a:r>
              <a:rPr lang="de-CH" i="1" dirty="0" err="1">
                <a:solidFill>
                  <a:srgbClr val="FF00FF"/>
                </a:solidFill>
              </a:rPr>
              <a:t>sucess</a:t>
            </a:r>
            <a:r>
              <a:rPr lang="de-CH" i="1" dirty="0">
                <a:solidFill>
                  <a:srgbClr val="FF00FF"/>
                </a:solidFill>
              </a:rPr>
              <a:t> </a:t>
            </a:r>
            <a:r>
              <a:rPr lang="de-CH" i="1" dirty="0" err="1">
                <a:solidFill>
                  <a:srgbClr val="FF00FF"/>
                </a:solidFill>
              </a:rPr>
              <a:t>factor</a:t>
            </a:r>
            <a:r>
              <a:rPr lang="de-CH" i="1" dirty="0">
                <a:solidFill>
                  <a:srgbClr val="FF00FF"/>
                </a:solidFill>
              </a:rPr>
              <a:t> </a:t>
            </a:r>
            <a:br>
              <a:rPr lang="de-CH" i="1" dirty="0">
                <a:solidFill>
                  <a:srgbClr val="FF00FF"/>
                </a:solidFill>
              </a:rPr>
            </a:br>
            <a:br>
              <a:rPr lang="de-CH" i="1" dirty="0">
                <a:solidFill>
                  <a:srgbClr val="FF00FF"/>
                </a:solidFill>
              </a:rPr>
            </a:br>
            <a:br>
              <a:rPr lang="de-CH" i="1" dirty="0">
                <a:solidFill>
                  <a:srgbClr val="FF00FF"/>
                </a:solidFill>
              </a:rPr>
            </a:br>
            <a:br>
              <a:rPr lang="de-CH" i="1" dirty="0">
                <a:solidFill>
                  <a:srgbClr val="FF00FF"/>
                </a:solidFill>
              </a:rPr>
            </a:br>
            <a:r>
              <a:rPr lang="de-CH" dirty="0"/>
              <a:t>mittels </a:t>
            </a:r>
            <a:r>
              <a:rPr lang="de-CH" b="1" dirty="0">
                <a:highlight>
                  <a:srgbClr val="FF00FF"/>
                </a:highlight>
              </a:rPr>
              <a:t>mehrjähriger</a:t>
            </a:r>
            <a:r>
              <a:rPr lang="de-CH" dirty="0"/>
              <a:t> allgemeinen und breit </a:t>
            </a:r>
            <a:br>
              <a:rPr lang="de-CH" dirty="0"/>
            </a:br>
            <a:r>
              <a:rPr lang="de-CH" dirty="0"/>
              <a:t>angelegten </a:t>
            </a:r>
            <a:r>
              <a:rPr lang="de-CH" b="1" dirty="0"/>
              <a:t>Sensibilisierungskampagnen</a:t>
            </a:r>
            <a:r>
              <a:rPr lang="de-CH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077733"/>
            <a:ext cx="7908004" cy="2787607"/>
          </a:xfrm>
        </p:spPr>
        <p:txBody>
          <a:bodyPr>
            <a:normAutofit/>
          </a:bodyPr>
          <a:lstStyle/>
          <a:p>
            <a:pPr marL="114300" indent="0">
              <a:spcBef>
                <a:spcPts val="0"/>
              </a:spcBef>
              <a:buNone/>
            </a:pPr>
            <a:endParaRPr lang="de-CH" sz="2000" dirty="0"/>
          </a:p>
          <a:p>
            <a:pPr marL="114300" indent="0">
              <a:spcBef>
                <a:spcPts val="0"/>
              </a:spcBef>
              <a:buNone/>
            </a:pPr>
            <a:endParaRPr lang="de-CH" dirty="0"/>
          </a:p>
          <a:p>
            <a:pPr marL="114300" indent="0">
              <a:spcBef>
                <a:spcPts val="0"/>
              </a:spcBef>
              <a:buNone/>
            </a:pPr>
            <a:r>
              <a:rPr lang="de-CH" dirty="0"/>
              <a:t>Zusammen mit regionalen Organisationen und Gemeinden, Verständnis wecken, um Wissen und Bewusstsein über Demenz bzw. über die Bedürfnisse der Menschen mit Demenz und ihrer Angehörigen zu fördern</a:t>
            </a:r>
          </a:p>
          <a:p>
            <a:pPr marL="457200">
              <a:spcBef>
                <a:spcPts val="0"/>
              </a:spcBef>
            </a:pPr>
            <a:endParaRPr lang="de-CH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dirty="0"/>
              <a:t>	</a:t>
            </a:r>
          </a:p>
          <a:p>
            <a:pPr marL="914400" lvl="2" indent="0">
              <a:spcBef>
                <a:spcPts val="0"/>
              </a:spcBef>
              <a:buNone/>
            </a:pPr>
            <a:endParaRPr lang="de-CH" sz="1700" dirty="0"/>
          </a:p>
          <a:p>
            <a:pPr lvl="1">
              <a:buFont typeface="Wingdings" charset="2"/>
              <a:buChar char="§"/>
            </a:pPr>
            <a:endParaRPr lang="de-CH" dirty="0"/>
          </a:p>
          <a:p>
            <a:pPr lvl="1">
              <a:buFont typeface="Wingdings" charset="2"/>
              <a:buChar char="§"/>
            </a:pPr>
            <a:endParaRPr lang="de-CH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24.10.2023</a:t>
            </a: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Alzheimer Zürich: soziale Teilhabe ermöglichen</a:t>
            </a:r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AEE351-25EB-4A7E-A1B7-E3D9F00F6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15641-CE36-1F44-BCD8-1A2AF5714F5C}" type="slidenum">
              <a: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5641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F23F8B-6002-29A7-79B2-4EA8F2F8E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…sensibilisieren im Quartier…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1535E70-0E19-A3F6-5B2C-3CB439E78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3564" y="1772816"/>
            <a:ext cx="3394472" cy="4525963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3D312A-1128-7913-6DE9-1585D0995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24.10.2023</a:t>
            </a: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F85260-4885-3902-5F6D-1F32C60C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Alzheimer Zürich: soziale Teilhabe ermöglichen</a:t>
            </a:r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C529D3-75BA-565C-B73A-9EDB27577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15641-CE36-1F44-BCD8-1A2AF5714F5C}" type="slidenum">
              <a: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E0E3815-2E0E-8718-4D3D-588BF85DA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863" y="2310287"/>
            <a:ext cx="3974937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61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7DF25A-800F-4974-255E-3F50C9022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Ziele und Massnahmen für eine DFG umfassen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482E9C-F3BF-FB3C-E0B1-FB3B044C0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61965"/>
            <a:ext cx="8229600" cy="4164198"/>
          </a:xfrm>
        </p:spPr>
        <p:txBody>
          <a:bodyPr>
            <a:normAutofit/>
          </a:bodyPr>
          <a:lstStyle/>
          <a:p>
            <a:r>
              <a:rPr lang="de-CH" b="1" dirty="0"/>
              <a:t>1. Information und Beratung</a:t>
            </a:r>
          </a:p>
          <a:p>
            <a:pPr marL="0" indent="0">
              <a:buNone/>
            </a:pPr>
            <a:endParaRPr lang="de-CH" b="1" dirty="0"/>
          </a:p>
          <a:p>
            <a:r>
              <a:rPr lang="de-CH" b="1" dirty="0"/>
              <a:t>2. Wohnen </a:t>
            </a:r>
          </a:p>
          <a:p>
            <a:pPr marL="0" indent="0">
              <a:buNone/>
            </a:pPr>
            <a:endParaRPr lang="de-CH" b="1" dirty="0"/>
          </a:p>
          <a:p>
            <a:r>
              <a:rPr lang="de-CH" b="1" dirty="0"/>
              <a:t>3. Dienstleistungen</a:t>
            </a:r>
          </a:p>
          <a:p>
            <a:pPr marL="0" indent="0">
              <a:buNone/>
            </a:pPr>
            <a:endParaRPr lang="de-CH" b="1" dirty="0"/>
          </a:p>
          <a:p>
            <a:r>
              <a:rPr lang="de-CH" b="1" dirty="0"/>
              <a:t>4. Sicherheit</a:t>
            </a:r>
          </a:p>
          <a:p>
            <a:pPr marL="0" indent="0">
              <a:buNone/>
            </a:pPr>
            <a:endParaRPr lang="de-CH" b="1" dirty="0"/>
          </a:p>
          <a:p>
            <a:r>
              <a:rPr lang="de-CH" b="1" dirty="0"/>
              <a:t>5. Soziale Kontakte        </a:t>
            </a:r>
          </a:p>
          <a:p>
            <a:pPr marL="0" indent="0">
              <a:buNone/>
            </a:pPr>
            <a:endParaRPr lang="de-CH" b="1" dirty="0"/>
          </a:p>
          <a:p>
            <a:pPr marL="0" indent="0">
              <a:buNone/>
            </a:pPr>
            <a:r>
              <a:rPr lang="de-CH" b="1" dirty="0"/>
              <a:t>                                         …und dienen den Gemeinden als </a:t>
            </a:r>
            <a:r>
              <a:rPr lang="de-CH" b="1" dirty="0" err="1">
                <a:highlight>
                  <a:srgbClr val="FF00FF"/>
                </a:highlight>
              </a:rPr>
              <a:t>Legislaturziele</a:t>
            </a:r>
            <a:r>
              <a:rPr lang="de-CH" b="1" dirty="0"/>
              <a:t>!</a:t>
            </a:r>
          </a:p>
          <a:p>
            <a:pPr marL="0" indent="0">
              <a:buNone/>
            </a:pPr>
            <a:r>
              <a:rPr lang="de-CH" b="1" dirty="0"/>
              <a:t>							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0EEC89-FCB4-5A8A-75E1-2149956D7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24.10.2023</a:t>
            </a: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0EAD03-90BE-8090-58BB-B98B4D00B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Alzheimer Zürich: soziale Teilhabe ermöglichen</a:t>
            </a:r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9E73FC-1CF4-9870-6E92-855C603D1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15641-CE36-1F44-BCD8-1A2AF5714F5C}" type="slidenum">
              <a: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4AF5F7-C681-8D2A-1E4C-D5C151F5A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308" y="2468077"/>
            <a:ext cx="4540148" cy="255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30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dirty="0"/>
              <a:t>Mögliche Akteure DFG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93342"/>
            <a:ext cx="8229600" cy="483282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de-CH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b="1" dirty="0"/>
              <a:t>Neben Behörden und Verwaltungen der Gemeinden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dirty="0"/>
              <a:t>Alters- und Pflegeheime, Tagesstätten, Spitex usw.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de-CH" b="1" u="sng" dirty="0"/>
              <a:t>Alle</a:t>
            </a:r>
            <a:r>
              <a:rPr lang="de-CH" dirty="0"/>
              <a:t> Players im Alters- und Demenzbereich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de-CH" dirty="0"/>
              <a:t>Dienstleitungsunternehmen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dirty="0"/>
              <a:t>Firmen und Unternehmen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dirty="0"/>
              <a:t>Vereine und gemeinnützige Institutionen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dirty="0"/>
              <a:t>Kirchgemeinden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dirty="0"/>
              <a:t>Frauenvereine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de-CH" dirty="0"/>
              <a:t>Zirkel und Kulturzentren </a:t>
            </a:r>
          </a:p>
          <a:p>
            <a:pPr>
              <a:buFont typeface="Wingdings" charset="2"/>
              <a:buChar char="§"/>
            </a:pPr>
            <a:r>
              <a:rPr lang="de-CH" dirty="0"/>
              <a:t>usw.</a:t>
            </a:r>
          </a:p>
          <a:p>
            <a:pPr>
              <a:buFont typeface="Wingdings" charset="2"/>
              <a:buChar char="§"/>
            </a:pPr>
            <a:endParaRPr lang="de-CH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24.10.2023</a:t>
            </a: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Alzheimer Zürich: soziale Teilhabe ermöglichen</a:t>
            </a:r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E7E4C4-5D89-4917-8933-46A48202B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15641-CE36-1F44-BCD8-1A2AF5714F5C}" type="slidenum">
              <a: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4D27DF0-09E1-1735-9A9F-E4C05710D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2924944"/>
            <a:ext cx="3005588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9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716B2F-E144-2DFB-60F8-947A37A86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…unser ALZ Infomobil…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83439519-65F2-97E8-95D7-AC504E666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512" y="1305017"/>
            <a:ext cx="3615859" cy="4821146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6D178C-500E-6EC7-7A6E-2AFBB66C9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24.10.2023</a:t>
            </a: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3469F2-41D3-8F66-52C2-458F5B6EF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Alzheimer Zürich: soziale Teilhabe ermöglichen</a:t>
            </a:r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F4FBA5-54AE-7B22-230C-6C29C4FD4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15641-CE36-1F44-BCD8-1A2AF5714F5C}" type="slidenum">
              <a: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50EB108-20C8-CEB9-3293-9E1C185D0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072" y="2007608"/>
            <a:ext cx="4083728" cy="335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80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demenzfreundliche Gemeinde </a:t>
            </a:r>
            <a:r>
              <a:rPr lang="de-CH" dirty="0">
                <a:solidFill>
                  <a:srgbClr val="000000"/>
                </a:solidFill>
              </a:rPr>
              <a:t>weiss,</a:t>
            </a:r>
            <a:br>
              <a:rPr lang="de-CH" dirty="0">
                <a:solidFill>
                  <a:srgbClr val="000000"/>
                </a:solidFill>
              </a:rPr>
            </a:br>
            <a:r>
              <a:rPr lang="de-CH" dirty="0">
                <a:solidFill>
                  <a:srgbClr val="000000"/>
                </a:solidFill>
              </a:rPr>
              <a:t>versteht und handelt…</a:t>
            </a:r>
            <a:endParaRPr lang="de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dirty="0">
                <a:solidFill>
                  <a:srgbClr val="000000"/>
                </a:solidFill>
              </a:rPr>
              <a:t>bzw. die Behörden in der Gemeinde ...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dirty="0">
                <a:solidFill>
                  <a:srgbClr val="000000"/>
                </a:solidFill>
              </a:rPr>
              <a:t>haben bereits die Jahre </a:t>
            </a:r>
            <a:r>
              <a:rPr lang="de-CH" dirty="0">
                <a:solidFill>
                  <a:srgbClr val="FF00FF"/>
                </a:solidFill>
              </a:rPr>
              <a:t>vor</a:t>
            </a:r>
            <a:r>
              <a:rPr lang="de-CH" dirty="0">
                <a:solidFill>
                  <a:srgbClr val="000000"/>
                </a:solidFill>
              </a:rPr>
              <a:t> der Pflege- und Betreuungsphase im Blick, kennen «weisse» Flecken in der Demenz-Versorgung ihrer Region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dirty="0">
                <a:solidFill>
                  <a:srgbClr val="000000"/>
                </a:solidFill>
                <a:sym typeface="Wingdings"/>
              </a:rPr>
              <a:t>sensibilisieren die Bevölkerung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dirty="0"/>
              <a:t>fördern die Teilhabe der Menschen mit Demenz am gesellschaftlichen Leben  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dirty="0">
                <a:solidFill>
                  <a:srgbClr val="000000"/>
                </a:solidFill>
              </a:rPr>
              <a:t>vernetzen Angebote optimal und knüpft ein dichtes soziales Netz und</a:t>
            </a:r>
            <a:br>
              <a:rPr lang="de-CH" dirty="0">
                <a:solidFill>
                  <a:srgbClr val="000000"/>
                </a:solidFill>
              </a:rPr>
            </a:br>
            <a:r>
              <a:rPr lang="de-CH" dirty="0">
                <a:solidFill>
                  <a:srgbClr val="000000"/>
                </a:solidFill>
              </a:rPr>
              <a:t>bieten der Bevölkerung durch die Vermittlung von Kontakten den Zugang zu Angeboten und Dienstleistungen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dirty="0">
                <a:solidFill>
                  <a:srgbClr val="000000"/>
                </a:solidFill>
              </a:rPr>
              <a:t>arbeiten mit Verbänden und Interessen- oder Angehörigenvereinigungen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dirty="0">
                <a:solidFill>
                  <a:srgbClr val="000000"/>
                </a:solidFill>
              </a:rPr>
              <a:t>nutzen «Zugehende Beratung» bei Demenz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CH" dirty="0">
              <a:solidFill>
                <a:srgbClr val="000000"/>
              </a:solidFill>
            </a:endParaRPr>
          </a:p>
          <a:p>
            <a:endParaRPr lang="de-CH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24.10.2023</a:t>
            </a: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Alzheimer Zürich: soziale Teilhabe ermöglichen</a:t>
            </a:r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CAFDE5-C0F6-4E4C-A908-ADBCF1F8A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15641-CE36-1F44-BCD8-1A2AF5714F5C}" type="slidenum">
              <a: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4030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8F8624-1C2E-4402-AECA-A38CE7AE2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…noch Fragen???</a:t>
            </a:r>
            <a:br>
              <a:rPr lang="de-CH" dirty="0"/>
            </a:br>
            <a:br>
              <a:rPr lang="de-CH" dirty="0"/>
            </a:b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C57F41-5375-4E74-9A47-CA512DF7B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  <a:p>
            <a:endParaRPr lang="de-CH" dirty="0"/>
          </a:p>
          <a:p>
            <a:pPr marL="0" indent="0" algn="ctr">
              <a:buNone/>
            </a:pP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C68B79-4B7B-4E13-B16A-66528632E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24.10.2023</a:t>
            </a: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FC0E0B-A435-4C50-AAC1-60C8F11F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Alzheimer Zürich: soziale Teilhabe ermöglichen</a:t>
            </a:r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86F237-88ED-490F-ACA9-4242CD018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15641-CE36-1F44-BCD8-1A2AF5714F5C}" type="slidenum">
              <a: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E03F503-9EA0-F08C-709A-63808AC6C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157" y="1498597"/>
            <a:ext cx="6877399" cy="454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17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de-CH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de-CH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457200" y="2286000"/>
            <a:ext cx="7864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15366" name="Picture 7" descr="Page 2 couverture_Nel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736705"/>
            <a:ext cx="7086599" cy="460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Rectangle 8"/>
          <p:cNvSpPr>
            <a:spLocks noChangeArrowheads="1"/>
          </p:cNvSpPr>
          <p:nvPr/>
        </p:nvSpPr>
        <p:spPr bwMode="auto">
          <a:xfrm>
            <a:off x="395288" y="228600"/>
            <a:ext cx="61929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Vielen</a:t>
            </a:r>
            <a:r>
              <a:rPr kumimoji="0" lang="de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herzlichen Dank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für Ihre Aufmerksamkeit</a:t>
            </a:r>
            <a:r>
              <a:rPr kumimoji="0" lang="de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B46277D-81A6-5F9A-4274-77E2C5D0E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3947947-A4E0-4224-4EDD-0E181598E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09B6CD-D9A2-6C78-47CC-0C4B679F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5641-CE36-1F44-BCD8-1A2AF5714F5C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53547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8F8624-1C2E-4402-AECA-A38CE7AE2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C57F41-5375-4E74-9A47-CA512DF7B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de-CH" dirty="0"/>
          </a:p>
          <a:p>
            <a:endParaRPr lang="de-CH" dirty="0"/>
          </a:p>
          <a:p>
            <a:pPr marL="0" indent="0" algn="ctr">
              <a:buNone/>
            </a:pPr>
            <a:endParaRPr lang="de-CH" dirty="0"/>
          </a:p>
          <a:p>
            <a:pPr marL="0" indent="0" algn="ctr">
              <a:buNone/>
            </a:pPr>
            <a:r>
              <a:rPr lang="de-CH" sz="3200" dirty="0"/>
              <a:t>Alzheimer Zürich </a:t>
            </a:r>
          </a:p>
          <a:p>
            <a:pPr marL="0" indent="0" algn="ctr">
              <a:buNone/>
            </a:pPr>
            <a:r>
              <a:rPr lang="de-CH" sz="3200" dirty="0"/>
              <a:t>Seefeldstrasse 62 </a:t>
            </a:r>
          </a:p>
          <a:p>
            <a:pPr marL="0" indent="0" algn="ctr">
              <a:buNone/>
            </a:pPr>
            <a:r>
              <a:rPr lang="de-CH" sz="3200" dirty="0"/>
              <a:t>8008 Zürich </a:t>
            </a:r>
          </a:p>
          <a:p>
            <a:pPr marL="0" indent="0" algn="ctr">
              <a:buNone/>
            </a:pPr>
            <a:r>
              <a:rPr lang="de-CH" sz="3200" dirty="0"/>
              <a:t>Schweiz</a:t>
            </a:r>
          </a:p>
          <a:p>
            <a:pPr marL="0" indent="0" algn="ctr">
              <a:buNone/>
            </a:pPr>
            <a:r>
              <a:rPr lang="de-CH" sz="3200" dirty="0"/>
              <a:t>0041 43 99 88 62</a:t>
            </a:r>
          </a:p>
          <a:p>
            <a:pPr marL="0" indent="0" algn="ctr">
              <a:buNone/>
            </a:pPr>
            <a:endParaRPr lang="de-CH" sz="3200" dirty="0"/>
          </a:p>
          <a:p>
            <a:pPr marL="0" indent="0" algn="ctr">
              <a:buNone/>
            </a:pPr>
            <a:r>
              <a:rPr lang="de-CH" sz="3200" dirty="0"/>
              <a:t>www.alz-zuerich.ch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C68B79-4B7B-4E13-B16A-66528632E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24.10.2023</a:t>
            </a: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FC0E0B-A435-4C50-AAC1-60C8F11F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Alzheimer Zürich: soziale Teilhabe ermöglichen</a:t>
            </a:r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86F237-88ED-490F-ACA9-4242CD018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15641-CE36-1F44-BCD8-1A2AF5714F5C}" type="slidenum">
              <a: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1246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97"/>
            <a:ext cx="7772400" cy="147002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de-CH" dirty="0"/>
              <a:t>Der Weg zu einer demenzfreundlichen Gesellschaft</a:t>
            </a:r>
            <a:br>
              <a:rPr lang="de-CH" dirty="0"/>
            </a:br>
            <a:br>
              <a:rPr lang="de-CH" dirty="0"/>
            </a:br>
            <a:br>
              <a:rPr lang="de-CH" sz="1600" dirty="0"/>
            </a:br>
            <a:r>
              <a:rPr lang="de-CH" sz="1600" dirty="0"/>
              <a:t>Ein Projekt zur Umsetzung in den </a:t>
            </a:r>
            <a:r>
              <a:rPr lang="de-CH" sz="1600" dirty="0">
                <a:highlight>
                  <a:srgbClr val="FF00FF"/>
                </a:highlight>
              </a:rPr>
              <a:t>Gemeinden </a:t>
            </a:r>
            <a:r>
              <a:rPr lang="de-CH" sz="1600" dirty="0"/>
              <a:t>von Alzheimer Zürich</a:t>
            </a:r>
            <a:endParaRPr lang="de-CH" sz="2200" dirty="0"/>
          </a:p>
        </p:txBody>
      </p:sp>
      <p:pic>
        <p:nvPicPr>
          <p:cNvPr id="4" name="Image 3" descr="Fotolia_63576931_Subscription_Monthly_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229" y="3029011"/>
            <a:ext cx="5245608" cy="3364992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EF1D0E8-00A1-E1B5-9324-46D5D362D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8D0E353-3454-C044-0887-8CAB9BE8E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Alzheimer Zürich: soziale Teilhabe ermöglichen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959399-E3B8-3684-4B5C-DBB105D43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5641-CE36-1F44-BCD8-1A2AF5714F5C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81346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CH" sz="2700" dirty="0">
                <a:solidFill>
                  <a:srgbClr val="000000"/>
                </a:solidFill>
              </a:rPr>
            </a:br>
            <a:r>
              <a:rPr lang="de-CH" sz="2700" dirty="0">
                <a:solidFill>
                  <a:srgbClr val="000000"/>
                </a:solidFill>
              </a:rPr>
              <a:t>die Sensibilisierungskampagne ...</a:t>
            </a:r>
            <a:br>
              <a:rPr lang="de-CH" sz="2700" dirty="0">
                <a:solidFill>
                  <a:srgbClr val="000000"/>
                </a:solidFill>
              </a:rPr>
            </a:br>
            <a:endParaRPr lang="de-CH" sz="2700" dirty="0">
              <a:solidFill>
                <a:srgbClr val="FF66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800" dirty="0"/>
              <a:t>Informiert was für Hilfe(n) es gibt und </a:t>
            </a:r>
            <a:r>
              <a:rPr lang="de-CH" sz="1800" b="1" dirty="0"/>
              <a:t>wo man sich Hilfe im Kanton holen kann (</a:t>
            </a:r>
            <a:r>
              <a:rPr lang="de-CH" sz="1800" dirty="0"/>
              <a:t>mittels </a:t>
            </a:r>
            <a:r>
              <a:rPr lang="de-CH" sz="1800" u="sng" dirty="0"/>
              <a:t>mindestens</a:t>
            </a:r>
            <a:r>
              <a:rPr lang="de-CH" sz="1800" dirty="0"/>
              <a:t> zweier öffentlicher Veranstaltungen pro Jahr)</a:t>
            </a:r>
            <a:endParaRPr lang="de-CH" sz="1800" b="1" dirty="0"/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800" dirty="0"/>
              <a:t>Erreicht im Laufe des Jahres ausgewählte Zielgruppen (zusätzlich mittels </a:t>
            </a:r>
            <a:r>
              <a:rPr lang="de-CH" sz="1800" b="1" dirty="0"/>
              <a:t>Kurz-Schulungen</a:t>
            </a:r>
            <a:r>
              <a:rPr lang="de-CH" sz="1800" dirty="0"/>
              <a:t>) </a:t>
            </a: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de-CH" sz="1800" b="1" dirty="0">
              <a:solidFill>
                <a:srgbClr val="000000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dirty="0">
                <a:solidFill>
                  <a:srgbClr val="000000"/>
                </a:solidFill>
              </a:rPr>
              <a:t>ist frei von Stigmatisierung, und gekennzeichnet von </a:t>
            </a:r>
            <a:r>
              <a:rPr lang="de-CH" b="1" dirty="0">
                <a:solidFill>
                  <a:srgbClr val="000000"/>
                </a:solidFill>
              </a:rPr>
              <a:t>bürgerschaftlicher Solidarität</a:t>
            </a:r>
            <a:r>
              <a:rPr lang="de-CH" dirty="0">
                <a:solidFill>
                  <a:srgbClr val="000000"/>
                </a:solidFill>
              </a:rPr>
              <a:t>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sz="1800" dirty="0"/>
              <a:t>fördert Verständnis und Toleranz und erzielt ein Umdenken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800" dirty="0"/>
              <a:t>entschärft Abschottung und Isolierung der Betroffenen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800" dirty="0"/>
              <a:t>enttabuisiert das Thema Demenz</a:t>
            </a:r>
            <a:endParaRPr lang="de-CH" sz="180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CH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24.10.2023</a:t>
            </a: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Alzheimer Zürich: soziale Teilhabe ermöglichen</a:t>
            </a:r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8AE873-9A5D-4302-98D6-799BF0292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15641-CE36-1F44-BCD8-1A2AF5714F5C}" type="slidenum">
              <a: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2462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585F1D-8940-2DC9-08EF-7045C2DC6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….am 7.6.2023 in der Gemeinde Rüti…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D02BC7-BCC9-97F0-763A-88CA11B9F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C83216-0E7B-BAC8-CD64-E74D0821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24.10.2023</a:t>
            </a: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80DE74B-32F8-3DCF-8848-FC49496C2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Alzheimer Zürich: soziale Teilhabe ermöglichen</a:t>
            </a:r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37ACDE-B562-3726-2FD5-F9777AA9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15641-CE36-1F44-BCD8-1A2AF5714F5C}" type="slidenum">
              <a: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90E054-9C4C-E54B-56C9-771F3AD73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386455"/>
            <a:ext cx="8411724" cy="495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43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/>
              <a:t>Forderungen aus der nationalen Demenz-</a:t>
            </a:r>
            <a:br>
              <a:rPr lang="de-CH" altLang="de-DE" dirty="0"/>
            </a:br>
            <a:r>
              <a:rPr lang="de-CH" altLang="de-DE" dirty="0" err="1"/>
              <a:t>strategie</a:t>
            </a:r>
            <a:r>
              <a:rPr lang="de-CH" altLang="de-DE" dirty="0"/>
              <a:t> (2014-2019):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CH" dirty="0">
              <a:solidFill>
                <a:srgbClr val="FF00FF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CH" dirty="0"/>
              <a:t>Betroffene und Bezugspersonen haben Zugang zu niederschwelligen Angeboten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CH" dirty="0"/>
              <a:t>Menschen an öffentlichen Stellen (Ämtern, Werkhof, Grossverteiler, öffentlicher Verkehr, etc.) sind geschult im Umgang mit Menschen mit Demenz </a:t>
            </a:r>
            <a:br>
              <a:rPr lang="de-CH" dirty="0"/>
            </a:b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CH" dirty="0"/>
              <a:t>Wegbegleitung zu Information und individueller und sachgerechter Beratung (während gesamtem Krankheitsverlaufs)</a:t>
            </a:r>
            <a:br>
              <a:rPr lang="de-CH" dirty="0"/>
            </a:br>
            <a:endParaRPr lang="de-CH" dirty="0"/>
          </a:p>
          <a:p>
            <a:pPr>
              <a:defRPr/>
            </a:pPr>
            <a:r>
              <a:rPr lang="de-CH" dirty="0"/>
              <a:t>Angehörigengruppen, erschwingliche Angebote zur Betreuung in der gewohnten Umgebung, Tagesstätten, flexible Kurzzeitaufenthalt etc.</a:t>
            </a:r>
            <a:br>
              <a:rPr lang="de-CH" dirty="0"/>
            </a:b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CH" dirty="0">
                <a:highlight>
                  <a:srgbClr val="FF00FF"/>
                </a:highlight>
              </a:rPr>
              <a:t>Schaffung </a:t>
            </a:r>
            <a:r>
              <a:rPr lang="de-CH" b="1" u="sng" dirty="0">
                <a:highlight>
                  <a:srgbClr val="FF00FF"/>
                </a:highlight>
              </a:rPr>
              <a:t>interdisziplinärer</a:t>
            </a:r>
            <a:r>
              <a:rPr lang="de-CH" dirty="0">
                <a:highlight>
                  <a:srgbClr val="FF00FF"/>
                </a:highlight>
              </a:rPr>
              <a:t> Versorgungskette(n)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24.10.2023</a:t>
            </a: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Alzheimer Zürich: soziale Teilhabe ermöglichen</a:t>
            </a:r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21C1D2A-0278-43B0-9626-0232ECD68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15641-CE36-1F44-BCD8-1A2AF5714F5C}" type="slidenum">
              <a: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0278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28650" y="1735330"/>
            <a:ext cx="7886700" cy="386483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de-CH" b="1" dirty="0"/>
          </a:p>
          <a:p>
            <a:pPr marL="0" indent="0" algn="ctr">
              <a:buNone/>
            </a:pPr>
            <a:endParaRPr lang="de-CH" b="1" dirty="0"/>
          </a:p>
          <a:p>
            <a:pPr marL="0" indent="0" algn="ctr">
              <a:buNone/>
            </a:pPr>
            <a:endParaRPr lang="de-CH" sz="4050" b="1" dirty="0"/>
          </a:p>
          <a:p>
            <a:pPr marL="0" indent="0" algn="ctr">
              <a:buNone/>
            </a:pPr>
            <a:endParaRPr lang="de-CH" sz="4050" b="1" dirty="0"/>
          </a:p>
          <a:p>
            <a:pPr marL="0" indent="0" algn="ctr">
              <a:buNone/>
            </a:pPr>
            <a:endParaRPr lang="de-CH" sz="4050" b="1" dirty="0"/>
          </a:p>
          <a:p>
            <a:pPr marL="0" indent="0" algn="ctr">
              <a:buNone/>
            </a:pPr>
            <a:endParaRPr lang="de-CH" sz="4050" b="1" dirty="0"/>
          </a:p>
          <a:p>
            <a:pPr marL="0" indent="0" algn="ctr">
              <a:buNone/>
            </a:pPr>
            <a:r>
              <a:rPr lang="de-CH" sz="4050" b="1" dirty="0"/>
              <a:t>…wenn das Vergessen Mühe </a:t>
            </a:r>
            <a:endParaRPr lang="de-CH" sz="750" b="1" dirty="0"/>
          </a:p>
          <a:p>
            <a:pPr marL="0" indent="0" algn="ctr">
              <a:buNone/>
            </a:pPr>
            <a:r>
              <a:rPr lang="de-CH" sz="4050" b="1" dirty="0"/>
              <a:t> macht…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21" y="2030442"/>
            <a:ext cx="4534271" cy="2310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Alzheimer Zürich: soziale Teilhabe ermöglichen</a:t>
            </a:r>
            <a:endParaRPr kumimoji="0" lang="de-CH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A9E5AE-175C-4403-9969-9DEF3BD92220}" type="slidenum">
              <a:rPr kumimoji="0" lang="de-CH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CH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7018261-E0C9-4535-914B-8297DD8C2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020" y="465998"/>
            <a:ext cx="2203379" cy="68648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36539A-6D9A-15C3-DC4D-04C7291BB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24.10.2023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00859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Warum demenzfreundliche Gesellschaft?</a:t>
            </a:r>
            <a:br>
              <a:rPr lang="de-CH" dirty="0"/>
            </a:br>
            <a:r>
              <a:rPr lang="de-CH" dirty="0"/>
              <a:t>(DFG)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b="1" dirty="0">
                <a:solidFill>
                  <a:srgbClr val="000000"/>
                </a:solidFill>
              </a:rPr>
              <a:t>Demenz kann jeden treffen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de-CH" b="1" dirty="0">
              <a:solidFill>
                <a:srgbClr val="000000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dirty="0">
                <a:solidFill>
                  <a:srgbClr val="000000"/>
                </a:solidFill>
              </a:rPr>
              <a:t>Die Zunahme von Demenzerkrankungen ist eine grosse gesellschaftliche und volkswirtschaftliche Herausforderung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dirty="0">
                <a:solidFill>
                  <a:srgbClr val="000000"/>
                </a:solidFill>
              </a:rPr>
              <a:t>Menschen mit Demenz sollen aktiv am sozialen Leben teilhaben können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dirty="0">
                <a:solidFill>
                  <a:srgbClr val="000000"/>
                </a:solidFill>
              </a:rPr>
              <a:t>Demenz betrifft nicht nur den Erkrankten selbst, sondern auch dem betreuenden, unterstützenden Umfeld soll Verständnis und Entlastung geboten werden können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dirty="0">
                <a:solidFill>
                  <a:srgbClr val="000000"/>
                </a:solidFill>
              </a:rPr>
              <a:t>Durch Zusammenarbeit bestehende Kapazitäten nützen und fördern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dirty="0">
                <a:solidFill>
                  <a:srgbClr val="000000"/>
                </a:solidFill>
              </a:rPr>
              <a:t>Kosten sparen durch angemessene Unterstützung, Betreuung und Pflege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24.10.2023</a:t>
            </a: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Alzheimer Zürich: soziale Teilhabe ermöglichen</a:t>
            </a:r>
            <a:endParaRPr kumimoji="0" lang="de-CH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81B74F-549C-4CF1-96CB-4942F49A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15641-CE36-1F44-BCD8-1A2AF5714F5C}" type="slidenum">
              <a: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6811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 «demenzfreundlich»?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9193"/>
            <a:ext cx="8229600" cy="3986970"/>
          </a:xfrm>
        </p:spPr>
        <p:txBody>
          <a:bodyPr>
            <a:normAutofit/>
          </a:bodyPr>
          <a:lstStyle/>
          <a:p>
            <a:endParaRPr lang="de-CH" dirty="0">
              <a:solidFill>
                <a:srgbClr val="FF00FF"/>
              </a:solidFill>
            </a:endParaRPr>
          </a:p>
          <a:p>
            <a:pPr marL="0" indent="0">
              <a:buNone/>
            </a:pPr>
            <a:r>
              <a:rPr lang="de-CH" dirty="0">
                <a:solidFill>
                  <a:srgbClr val="FF00FF"/>
                </a:solidFill>
              </a:rPr>
              <a:t>Es gibt bis heute noch keine Kriterien für die Aus- und Weiterbildung, keine allgemein eingesetzten Modelle bester Praxis, keine Standards...</a:t>
            </a:r>
          </a:p>
          <a:p>
            <a:pPr marL="0" indent="0" algn="ctr">
              <a:buNone/>
            </a:pPr>
            <a:br>
              <a:rPr lang="de-CH" altLang="de-DE" dirty="0"/>
            </a:br>
            <a:endParaRPr lang="de-CH" altLang="de-DE" dirty="0"/>
          </a:p>
          <a:p>
            <a:pPr marL="0" indent="0" algn="ctr">
              <a:buNone/>
            </a:pPr>
            <a:r>
              <a:rPr lang="de-CH" altLang="de-DE" sz="2400" dirty="0"/>
              <a:t>Alzheimer Zürich hat </a:t>
            </a:r>
          </a:p>
          <a:p>
            <a:pPr marL="0" indent="0" algn="ctr">
              <a:buNone/>
            </a:pPr>
            <a:r>
              <a:rPr lang="de-CH" sz="2400" b="1" i="1" dirty="0">
                <a:solidFill>
                  <a:srgbClr val="FF00FF"/>
                </a:solidFill>
              </a:rPr>
              <a:t>Key </a:t>
            </a:r>
            <a:r>
              <a:rPr lang="de-CH" sz="2400" b="1" i="1" dirty="0" err="1">
                <a:solidFill>
                  <a:srgbClr val="FF00FF"/>
                </a:solidFill>
              </a:rPr>
              <a:t>sucess</a:t>
            </a:r>
            <a:r>
              <a:rPr lang="de-CH" sz="2400" b="1" i="1" dirty="0">
                <a:solidFill>
                  <a:srgbClr val="FF00FF"/>
                </a:solidFill>
              </a:rPr>
              <a:t> </a:t>
            </a:r>
            <a:r>
              <a:rPr lang="de-CH" sz="2400" b="1" i="1" dirty="0" err="1">
                <a:solidFill>
                  <a:srgbClr val="FF00FF"/>
                </a:solidFill>
              </a:rPr>
              <a:t>factors</a:t>
            </a:r>
            <a:r>
              <a:rPr lang="de-CH" sz="2400" b="1" i="1" dirty="0">
                <a:solidFill>
                  <a:srgbClr val="FF00FF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de-CH" sz="2400" dirty="0"/>
              <a:t>definiert, um einen Anreiz zu schaffen</a:t>
            </a:r>
          </a:p>
          <a:p>
            <a:pPr marL="0" indent="0">
              <a:buNone/>
            </a:pPr>
            <a:endParaRPr lang="de-CH" sz="2400" dirty="0"/>
          </a:p>
          <a:p>
            <a:pPr marL="0" indent="0">
              <a:buNone/>
            </a:pPr>
            <a:endParaRPr lang="de-CH" sz="240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24.10.2023</a:t>
            </a: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Alzheimer Zürich: soziale Teilhabe ermöglichen</a:t>
            </a:r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E216DD8-6005-4ACF-AE66-EBF0B894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15641-CE36-1F44-BCD8-1A2AF5714F5C}" type="slidenum">
              <a: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7247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C19661-5F4F-CE30-8023-0C72E67AF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eine Aktion mit Grossverteiler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3BF0F9F5-327F-1D84-DD46-3A810EE15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5899" y="1417638"/>
            <a:ext cx="6794244" cy="4525963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B8054B-D844-39DA-6215-BC5024F80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24.10.2023</a:t>
            </a: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93828B-9BA8-84BF-D1B8-59519720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Alzheimer Zürich: soziale Teilhabe ermöglichen</a:t>
            </a:r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43601E-A6FD-6D93-5A31-43F634A18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15641-CE36-1F44-BCD8-1A2AF5714F5C}" type="slidenum">
              <a: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3420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1643" cy="1616306"/>
          </a:xfrm>
        </p:spPr>
        <p:txBody>
          <a:bodyPr>
            <a:normAutofit fontScale="90000"/>
          </a:bodyPr>
          <a:lstStyle/>
          <a:p>
            <a:br>
              <a:rPr lang="de-CH" altLang="de-DE" dirty="0"/>
            </a:br>
            <a:r>
              <a:rPr lang="de-CH" altLang="de-DE" dirty="0"/>
              <a:t>Alzheimer Zürich </a:t>
            </a:r>
            <a:br>
              <a:rPr lang="de-CH" altLang="de-DE" dirty="0"/>
            </a:br>
            <a:br>
              <a:rPr lang="de-CH" altLang="de-DE" dirty="0"/>
            </a:br>
            <a:r>
              <a:rPr lang="de-CH" altLang="de-DE" sz="2000" dirty="0"/>
              <a:t>dient als </a:t>
            </a:r>
            <a:r>
              <a:rPr lang="de-CH" altLang="de-DE" sz="2000" b="1" dirty="0"/>
              <a:t>Coach</a:t>
            </a:r>
            <a:r>
              <a:rPr lang="de-CH" altLang="de-DE" sz="2000" dirty="0"/>
              <a:t> bei Umsetzung zur demenzfreundlichen</a:t>
            </a:r>
            <a:br>
              <a:rPr lang="de-CH" altLang="de-DE" sz="2000" dirty="0"/>
            </a:br>
            <a:r>
              <a:rPr lang="de-CH" altLang="de-DE" sz="2000" dirty="0"/>
              <a:t>Gemeinde/ Gesellschaft</a:t>
            </a:r>
            <a:br>
              <a:rPr lang="de-CH" altLang="de-DE" sz="2000" dirty="0"/>
            </a:br>
            <a:br>
              <a:rPr lang="de-CH" altLang="de-DE" dirty="0"/>
            </a:br>
            <a:endParaRPr lang="de-CH" altLang="de-DE" dirty="0"/>
          </a:p>
        </p:txBody>
      </p:sp>
      <p:sp>
        <p:nvSpPr>
          <p:cNvPr id="24579" name="Inhaltsplatzhalter 2"/>
          <p:cNvSpPr>
            <a:spLocks noGrp="1"/>
          </p:cNvSpPr>
          <p:nvPr>
            <p:ph idx="1"/>
          </p:nvPr>
        </p:nvSpPr>
        <p:spPr>
          <a:xfrm>
            <a:off x="457200" y="2183907"/>
            <a:ext cx="8229600" cy="3942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altLang="de-DE" dirty="0"/>
              <a:t>Gemeinsam suchen wir Kriterien für Ihre Gemeinde/ Region und helfen beim Erstellen eines Konzeptes für die Umsetzung DFG</a:t>
            </a:r>
          </a:p>
          <a:p>
            <a:pPr eaLnBrk="1" hangingPunct="1"/>
            <a:endParaRPr lang="de-CH" altLang="de-DE" dirty="0"/>
          </a:p>
          <a:p>
            <a:pPr marL="0" indent="0" algn="ctr" eaLnBrk="1" hangingPunct="1">
              <a:buNone/>
            </a:pPr>
            <a:r>
              <a:rPr lang="de-CH" altLang="de-DE" dirty="0"/>
              <a:t>Es werden immer alle Players eingeladen und informiert </a:t>
            </a:r>
          </a:p>
          <a:p>
            <a:pPr marL="0" indent="0" eaLnBrk="1" hangingPunct="1">
              <a:buNone/>
            </a:pPr>
            <a:endParaRPr lang="de-CH" altLang="de-DE" dirty="0"/>
          </a:p>
          <a:p>
            <a:r>
              <a:rPr lang="de-CH" altLang="de-DE" b="1" dirty="0"/>
              <a:t>Information</a:t>
            </a:r>
            <a:r>
              <a:rPr lang="de-CH" altLang="de-DE" dirty="0"/>
              <a:t>			= </a:t>
            </a:r>
            <a:r>
              <a:rPr lang="de-CH" altLang="de-DE" dirty="0">
                <a:highlight>
                  <a:srgbClr val="FF00FF"/>
                </a:highlight>
              </a:rPr>
              <a:t>Key </a:t>
            </a:r>
            <a:r>
              <a:rPr lang="de-CH" altLang="de-DE" dirty="0" err="1">
                <a:highlight>
                  <a:srgbClr val="FF00FF"/>
                </a:highlight>
              </a:rPr>
              <a:t>sucess</a:t>
            </a:r>
            <a:r>
              <a:rPr lang="de-CH" altLang="de-DE" dirty="0">
                <a:highlight>
                  <a:srgbClr val="FF00FF"/>
                </a:highlight>
              </a:rPr>
              <a:t> </a:t>
            </a:r>
            <a:r>
              <a:rPr lang="de-CH" altLang="de-DE" dirty="0" err="1">
                <a:highlight>
                  <a:srgbClr val="FF00FF"/>
                </a:highlight>
              </a:rPr>
              <a:t>factor</a:t>
            </a:r>
            <a:endParaRPr lang="de-CH" altLang="de-DE" dirty="0"/>
          </a:p>
          <a:p>
            <a:pPr eaLnBrk="1" hangingPunct="1"/>
            <a:endParaRPr lang="de-CH" altLang="de-DE" dirty="0"/>
          </a:p>
          <a:p>
            <a:pPr eaLnBrk="1" hangingPunct="1"/>
            <a:r>
              <a:rPr lang="de-CH" altLang="de-DE" b="1" dirty="0"/>
              <a:t>Schulungen</a:t>
            </a:r>
            <a:r>
              <a:rPr lang="de-CH" altLang="de-DE" dirty="0"/>
              <a:t> 			= </a:t>
            </a:r>
            <a:r>
              <a:rPr lang="de-CH" altLang="de-DE" dirty="0">
                <a:highlight>
                  <a:srgbClr val="FF00FF"/>
                </a:highlight>
              </a:rPr>
              <a:t>Key </a:t>
            </a:r>
            <a:r>
              <a:rPr lang="de-CH" altLang="de-DE" dirty="0" err="1">
                <a:highlight>
                  <a:srgbClr val="FF00FF"/>
                </a:highlight>
              </a:rPr>
              <a:t>sucess</a:t>
            </a:r>
            <a:r>
              <a:rPr lang="de-CH" altLang="de-DE" dirty="0">
                <a:highlight>
                  <a:srgbClr val="FF00FF"/>
                </a:highlight>
              </a:rPr>
              <a:t> </a:t>
            </a:r>
            <a:r>
              <a:rPr lang="de-CH" altLang="de-DE" dirty="0" err="1">
                <a:highlight>
                  <a:srgbClr val="FF00FF"/>
                </a:highlight>
              </a:rPr>
              <a:t>factor</a:t>
            </a:r>
            <a:endParaRPr lang="de-CH" altLang="de-DE" dirty="0">
              <a:highlight>
                <a:srgbClr val="FF00FF"/>
              </a:highlight>
            </a:endParaRPr>
          </a:p>
          <a:p>
            <a:pPr eaLnBrk="1" hangingPunct="1"/>
            <a:endParaRPr lang="de-CH" altLang="de-DE" dirty="0"/>
          </a:p>
          <a:p>
            <a:r>
              <a:rPr lang="de-CH" altLang="de-DE" b="1" dirty="0"/>
              <a:t>Synergien</a:t>
            </a:r>
            <a:r>
              <a:rPr lang="de-CH" altLang="de-DE" dirty="0"/>
              <a:t> nutzen 		= </a:t>
            </a:r>
            <a:r>
              <a:rPr lang="de-CH" altLang="de-DE" dirty="0">
                <a:highlight>
                  <a:srgbClr val="FF00FF"/>
                </a:highlight>
              </a:rPr>
              <a:t> Key </a:t>
            </a:r>
            <a:r>
              <a:rPr lang="de-CH" altLang="de-DE" dirty="0" err="1">
                <a:highlight>
                  <a:srgbClr val="FF00FF"/>
                </a:highlight>
              </a:rPr>
              <a:t>sucess</a:t>
            </a:r>
            <a:r>
              <a:rPr lang="de-CH" altLang="de-DE" dirty="0">
                <a:highlight>
                  <a:srgbClr val="FF00FF"/>
                </a:highlight>
              </a:rPr>
              <a:t> </a:t>
            </a:r>
            <a:r>
              <a:rPr lang="de-CH" altLang="de-DE" dirty="0" err="1">
                <a:highlight>
                  <a:srgbClr val="FF00FF"/>
                </a:highlight>
              </a:rPr>
              <a:t>factor</a:t>
            </a:r>
            <a:endParaRPr lang="de-CH" altLang="de-DE" dirty="0">
              <a:highlight>
                <a:srgbClr val="FF00FF"/>
              </a:highlight>
            </a:endParaRPr>
          </a:p>
          <a:p>
            <a:endParaRPr lang="de-CH" altLang="de-DE" dirty="0">
              <a:highlight>
                <a:srgbClr val="FF00FF"/>
              </a:highlight>
            </a:endParaRPr>
          </a:p>
          <a:p>
            <a:pPr marL="0" indent="0">
              <a:buNone/>
            </a:pPr>
            <a:endParaRPr lang="de-CH" alt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24.10.2023</a:t>
            </a:r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Alzheimer Zürich: soziale Teilhabe ermöglichen</a:t>
            </a:r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2DAC19C-A33F-42A3-B4D8-CDFE470C3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15641-CE36-1F44-BCD8-1A2AF5714F5C}" type="slidenum">
              <a: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CH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4222893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Alzheimer PPT">
      <a:dk1>
        <a:sysClr val="windowText" lastClr="000000"/>
      </a:dk1>
      <a:lt1>
        <a:sysClr val="window" lastClr="FFFFFF"/>
      </a:lt1>
      <a:dk2>
        <a:srgbClr val="434867"/>
      </a:dk2>
      <a:lt2>
        <a:srgbClr val="F2F2F2"/>
      </a:lt2>
      <a:accent1>
        <a:srgbClr val="F582B9"/>
      </a:accent1>
      <a:accent2>
        <a:srgbClr val="E95A96"/>
      </a:accent2>
      <a:accent3>
        <a:srgbClr val="AACDE6"/>
      </a:accent3>
      <a:accent4>
        <a:srgbClr val="A3C795"/>
      </a:accent4>
      <a:accent5>
        <a:srgbClr val="E6B16A"/>
      </a:accent5>
      <a:accent6>
        <a:srgbClr val="CE615E"/>
      </a:accent6>
      <a:hlink>
        <a:srgbClr val="000000"/>
      </a:hlink>
      <a:folHlink>
        <a:srgbClr val="000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 Alzheimer Zürich V1  -  Schreibgeschützt" id="{D49ADE37-284A-405B-B491-032318273EE1}" vid="{97CD75AD-697A-4D17-8D4E-B69FC30AA9BD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Alzheimer PPT">
      <a:dk1>
        <a:sysClr val="windowText" lastClr="000000"/>
      </a:dk1>
      <a:lt1>
        <a:sysClr val="window" lastClr="FFFFFF"/>
      </a:lt1>
      <a:dk2>
        <a:srgbClr val="434867"/>
      </a:dk2>
      <a:lt2>
        <a:srgbClr val="F2F2F2"/>
      </a:lt2>
      <a:accent1>
        <a:srgbClr val="F582B9"/>
      </a:accent1>
      <a:accent2>
        <a:srgbClr val="E95A96"/>
      </a:accent2>
      <a:accent3>
        <a:srgbClr val="AACDE6"/>
      </a:accent3>
      <a:accent4>
        <a:srgbClr val="A3C795"/>
      </a:accent4>
      <a:accent5>
        <a:srgbClr val="E6B16A"/>
      </a:accent5>
      <a:accent6>
        <a:srgbClr val="CE615E"/>
      </a:accent6>
      <a:hlink>
        <a:srgbClr val="000000"/>
      </a:hlink>
      <a:folHlink>
        <a:srgbClr val="000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Alzheimer PPT">
      <a:dk1>
        <a:sysClr val="windowText" lastClr="000000"/>
      </a:dk1>
      <a:lt1>
        <a:sysClr val="window" lastClr="FFFFFF"/>
      </a:lt1>
      <a:dk2>
        <a:srgbClr val="434867"/>
      </a:dk2>
      <a:lt2>
        <a:srgbClr val="F2F2F2"/>
      </a:lt2>
      <a:accent1>
        <a:srgbClr val="F582B9"/>
      </a:accent1>
      <a:accent2>
        <a:srgbClr val="E95A96"/>
      </a:accent2>
      <a:accent3>
        <a:srgbClr val="AACDE6"/>
      </a:accent3>
      <a:accent4>
        <a:srgbClr val="A3C795"/>
      </a:accent4>
      <a:accent5>
        <a:srgbClr val="E6B16A"/>
      </a:accent5>
      <a:accent6>
        <a:srgbClr val="CE615E"/>
      </a:accent6>
      <a:hlink>
        <a:srgbClr val="000000"/>
      </a:hlink>
      <a:folHlink>
        <a:srgbClr val="0000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 Alzheimer Zürich V1</Template>
  <TotalTime>0</TotalTime>
  <Words>823</Words>
  <Application>Microsoft Office PowerPoint</Application>
  <PresentationFormat>Bildschirmpräsentation (4:3)</PresentationFormat>
  <Paragraphs>177</Paragraphs>
  <Slides>20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20</vt:i4>
      </vt:variant>
    </vt:vector>
  </HeadingPairs>
  <TitlesOfParts>
    <vt:vector size="29" baseType="lpstr">
      <vt:lpstr>ＭＳ Ｐゴシック</vt:lpstr>
      <vt:lpstr>Arial</vt:lpstr>
      <vt:lpstr>Calibri</vt:lpstr>
      <vt:lpstr>Calibri Light</vt:lpstr>
      <vt:lpstr>Symbol</vt:lpstr>
      <vt:lpstr>Wingdings</vt:lpstr>
      <vt:lpstr>Benutzerdefiniertes Design</vt:lpstr>
      <vt:lpstr>Thème Office</vt:lpstr>
      <vt:lpstr>Office Theme</vt:lpstr>
      <vt:lpstr>…mitten drin leben…  Soziale Teilhabe von Menschen mit Demenz </vt:lpstr>
      <vt:lpstr>Der Weg zu einer demenzfreundlichen Gesellschaft   Ein Projekt zur Umsetzung in den Gemeinden von Alzheimer Zürich</vt:lpstr>
      <vt:lpstr>….am 7.6.2023 in der Gemeinde Rüti…</vt:lpstr>
      <vt:lpstr>Forderungen aus der nationalen Demenz- strategie (2014-2019):</vt:lpstr>
      <vt:lpstr>PowerPoint-Präsentation</vt:lpstr>
      <vt:lpstr>Warum demenzfreundliche Gesellschaft? (DFG) </vt:lpstr>
      <vt:lpstr> «demenzfreundlich»?</vt:lpstr>
      <vt:lpstr>eine Aktion mit Grossverteiler</vt:lpstr>
      <vt:lpstr> Alzheimer Zürich   dient als Coach bei Umsetzung zur demenzfreundlichen Gemeinde/ Gesellschaft  </vt:lpstr>
      <vt:lpstr>PowerPoint-Präsentation</vt:lpstr>
      <vt:lpstr>  …wichtigster Key sucess factor     mittels mehrjähriger allgemeinen und breit  angelegten Sensibilisierungskampagnen </vt:lpstr>
      <vt:lpstr>…sensibilisieren im Quartier…</vt:lpstr>
      <vt:lpstr>Ziele und Massnahmen für eine DFG umfassen </vt:lpstr>
      <vt:lpstr>Mögliche Akteure DFG</vt:lpstr>
      <vt:lpstr>…unser ALZ Infomobil…</vt:lpstr>
      <vt:lpstr>Die demenzfreundliche Gemeinde weiss, versteht und handelt…</vt:lpstr>
      <vt:lpstr>…noch Fragen???  </vt:lpstr>
      <vt:lpstr> </vt:lpstr>
      <vt:lpstr>PowerPoint-Präsentation</vt:lpstr>
      <vt:lpstr> die Sensibilisierungskampagne ...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Selbstmanagement der  Menschen mit Demenz und  pflegenden Angehörigen</dc:title>
  <dc:creator>Christina Krebs</dc:creator>
  <cp:lastModifiedBy>Dana Sindermann</cp:lastModifiedBy>
  <cp:revision>8</cp:revision>
  <cp:lastPrinted>2023-10-18T06:02:22Z</cp:lastPrinted>
  <dcterms:created xsi:type="dcterms:W3CDTF">2021-01-04T14:06:11Z</dcterms:created>
  <dcterms:modified xsi:type="dcterms:W3CDTF">2023-10-24T13:12:01Z</dcterms:modified>
</cp:coreProperties>
</file>