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30" r:id="rId2"/>
    <p:sldId id="282" r:id="rId3"/>
    <p:sldId id="274" r:id="rId4"/>
    <p:sldId id="322" r:id="rId5"/>
    <p:sldId id="273" r:id="rId6"/>
    <p:sldId id="324" r:id="rId7"/>
    <p:sldId id="325" r:id="rId8"/>
    <p:sldId id="332" r:id="rId9"/>
    <p:sldId id="329" r:id="rId10"/>
    <p:sldId id="328" r:id="rId11"/>
    <p:sldId id="275" r:id="rId12"/>
  </p:sldIdLst>
  <p:sldSz cx="12192000" cy="6858000"/>
  <p:notesSz cx="6797675" cy="9926638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96" autoAdjust="0"/>
    <p:restoredTop sz="88000" autoAdjust="0"/>
  </p:normalViewPr>
  <p:slideViewPr>
    <p:cSldViewPr showGuides="1">
      <p:cViewPr varScale="1">
        <p:scale>
          <a:sx n="103" d="100"/>
          <a:sy n="103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29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59" cy="498056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DBBBA0B6-8A3E-4CCB-B4CF-DD317C984821}" type="datetimeFigureOut">
              <a:rPr lang="de-CH" smtClean="0"/>
              <a:t>28.09.2023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1F861A9B-CE81-4568-BFFC-6C19A60FC9C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300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59" cy="498056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988B17A9-6B76-4901-9824-CF76F847D3CF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7" tIns="46484" rIns="92967" bIns="464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2967" tIns="46484" rIns="92967" bIns="464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66B8A296-CD90-4C17-AA34-95317DA8B82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1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4151-EBC5-492C-A519-3C082034A7AC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94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4151-EBC5-492C-A519-3C082034A7AC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753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7" y="4776598"/>
            <a:ext cx="5438140" cy="465198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A296-CD90-4C17-AA34-95317DA8B8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9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427163"/>
            <a:ext cx="5956300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651389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4151-EBC5-492C-A519-3C082034A7AC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629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4151-EBC5-492C-A519-3C082034A7AC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067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4151-EBC5-492C-A519-3C082034A7AC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897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8A296-CD90-4C17-AA34-95317DA8B8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157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7" y="4776599"/>
            <a:ext cx="5438140" cy="3908614"/>
          </a:xfrm>
        </p:spPr>
        <p:txBody>
          <a:bodyPr/>
          <a:lstStyle/>
          <a:p>
            <a:endParaRPr lang="de-CH" strike="noStrik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A296-CD90-4C17-AA34-95317DA8B8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32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A296-CD90-4C17-AA34-95317DA8B8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98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5689" y="281814"/>
            <a:ext cx="10080874" cy="698915"/>
          </a:xfrm>
        </p:spPr>
        <p:txBody>
          <a:bodyPr anchor="t"/>
          <a:lstStyle>
            <a:lvl1pPr algn="l">
              <a:defRPr sz="5200" b="1"/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5687" y="1029526"/>
            <a:ext cx="10080873" cy="504056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Untertitel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55687" y="1764476"/>
            <a:ext cx="10080874" cy="2963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CH" dirty="0"/>
              <a:t>Textmasterformat bearbeiten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055687" y="2180962"/>
            <a:ext cx="10080626" cy="3923746"/>
          </a:xfrm>
          <a:solidFill>
            <a:srgbClr val="0085CA">
              <a:alpha val="20000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dirty="0"/>
              <a:t>Bild durch Klicken auf Symbol hinzufügen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1055688" y="6287738"/>
            <a:ext cx="3096096" cy="570263"/>
          </a:xfrm>
        </p:spPr>
        <p:txBody>
          <a:bodyPr wrap="none" lIns="0" tIns="0" rIns="0" b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897E97E-9F6E-421D-84AE-BE59C14FB908}" type="datetime4">
              <a:rPr lang="de-CH" smtClean="0"/>
              <a:t>28. September 2023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885380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err="1"/>
              <a:t>Footer</a:t>
            </a:r>
            <a:endParaRPr lang="de-CH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55687" y="750778"/>
            <a:ext cx="10080626" cy="2963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CH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408062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687" y="1268413"/>
            <a:ext cx="4847695" cy="4841875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268413"/>
            <a:ext cx="4849200" cy="4841874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err="1"/>
              <a:t>Footer</a:t>
            </a:r>
            <a:endParaRPr lang="de-CH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55687" y="750778"/>
            <a:ext cx="10080626" cy="2963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CH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357730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19" userDrawn="1">
          <p15:clr>
            <a:srgbClr val="FBAE40"/>
          </p15:clr>
        </p15:guide>
        <p15:guide id="2" pos="39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- Text" preserve="1" userDrawn="1">
  <p:cSld name="Bil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268413"/>
            <a:ext cx="4849200" cy="4841874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err="1"/>
              <a:t>Footer</a:t>
            </a:r>
            <a:endParaRPr lang="de-CH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55687" y="750778"/>
            <a:ext cx="10080626" cy="2963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CH" dirty="0"/>
              <a:t>Textmasterformat bearbeiten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55688" y="1341438"/>
            <a:ext cx="4848225" cy="4768850"/>
          </a:xfrm>
          <a:solidFill>
            <a:srgbClr val="0085CA">
              <a:alpha val="20000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7406792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19">
          <p15:clr>
            <a:srgbClr val="FBAE40"/>
          </p15:clr>
        </p15:guide>
        <p15:guide id="2" pos="3961">
          <p15:clr>
            <a:srgbClr val="FBAE40"/>
          </p15:clr>
        </p15:guide>
        <p15:guide id="3" orient="horz" pos="8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Bild" preserve="1" userDrawn="1">
  <p:cSld name="Text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687" y="1268413"/>
            <a:ext cx="4847695" cy="4841875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err="1"/>
              <a:t>Footer</a:t>
            </a:r>
            <a:endParaRPr lang="de-CH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55687" y="750778"/>
            <a:ext cx="10080626" cy="2963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CH" dirty="0"/>
              <a:t>Textmasterformat bearbeiten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90812" y="1341438"/>
            <a:ext cx="4848225" cy="4768850"/>
          </a:xfrm>
          <a:solidFill>
            <a:srgbClr val="0085CA">
              <a:alpha val="20000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129927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19">
          <p15:clr>
            <a:srgbClr val="FBAE40"/>
          </p15:clr>
        </p15:guide>
        <p15:guide id="2" pos="39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folie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687" y="1268413"/>
            <a:ext cx="4847695" cy="4841875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err="1"/>
              <a:t>Footer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8617" y="1268414"/>
            <a:ext cx="4849200" cy="4841875"/>
          </a:xfrm>
        </p:spPr>
        <p:txBody>
          <a:bodyPr>
            <a:noAutofit/>
          </a:bodyPr>
          <a:lstStyle>
            <a:lvl1pPr marL="0" indent="0">
              <a:lnSpc>
                <a:spcPct val="104000"/>
              </a:lnSpc>
              <a:buNone/>
              <a:defRPr sz="4000" b="1">
                <a:solidFill>
                  <a:srgbClr val="0085CA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CH" noProof="0" dirty="0"/>
              <a:t>«Zitat»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55687" y="750778"/>
            <a:ext cx="10080626" cy="2963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CH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302740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19" userDrawn="1">
          <p15:clr>
            <a:srgbClr val="FBAE40"/>
          </p15:clr>
        </p15:guide>
        <p15:guide id="2" pos="39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 dirty="0" err="1"/>
              <a:t>Footer</a:t>
            </a:r>
            <a:endParaRPr lang="de-CH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55687" y="750778"/>
            <a:ext cx="10080626" cy="2963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CH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187639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err="1"/>
              <a:t>Footer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958791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79" y="1703512"/>
            <a:ext cx="11712328" cy="4035913"/>
          </a:xfrm>
        </p:spPr>
        <p:txBody>
          <a:bodyPr/>
          <a:lstStyle>
            <a:lvl5pPr algn="l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483" y="6282000"/>
            <a:ext cx="4106795" cy="576000"/>
          </a:xfrm>
        </p:spPr>
        <p:txBody>
          <a:bodyPr/>
          <a:lstStyle/>
          <a:p>
            <a:fld id="{9AF5DD6C-733D-4FF2-B399-8F2F475DD1A1}" type="datetime1">
              <a:rPr lang="de-CH" smtClean="0">
                <a:solidFill>
                  <a:srgbClr val="FFFFFF"/>
                </a:solidFill>
              </a:rPr>
              <a:pPr/>
              <a:t>28.09.2023</a:t>
            </a:fld>
            <a:endParaRPr lang="de-CH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1048" y="6492875"/>
            <a:ext cx="890953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1D46371-7212-48F8-B5F4-C2DB03C79267}" type="slidenum">
              <a:rPr lang="de-CH" smtClean="0">
                <a:solidFill>
                  <a:srgbClr val="000000"/>
                </a:solidFill>
              </a:rPr>
              <a:pPr defTabSz="457200"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2000"/>
            <a:ext cx="12192000" cy="5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5688" y="303238"/>
            <a:ext cx="10082420" cy="4614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1268760"/>
            <a:ext cx="10080872" cy="48397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5687" y="6285798"/>
            <a:ext cx="3531592" cy="57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Footer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688" y="6285798"/>
            <a:ext cx="3531591" cy="57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F211E7C-6EB1-4825-98D7-744E446964BE}" type="datetime4">
              <a:rPr lang="de-CH" smtClean="0"/>
              <a:t>28. September 2023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200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9" r:id="rId4"/>
    <p:sldLayoutId id="2147483670" r:id="rId5"/>
    <p:sldLayoutId id="2147483668" r:id="rId6"/>
    <p:sldLayoutId id="2147483666" r:id="rId7"/>
    <p:sldLayoutId id="2147483667" r:id="rId8"/>
    <p:sldLayoutId id="214748367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2563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7800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76325" indent="-180975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7300" indent="-180975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3513" indent="-176213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2563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 userDrawn="1">
          <p15:clr>
            <a:srgbClr val="F26B43"/>
          </p15:clr>
        </p15:guide>
        <p15:guide id="2" pos="7015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3849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419396B-01E0-49CD-9400-28E1631DE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31"/>
          <a:stretch/>
        </p:blipFill>
        <p:spPr>
          <a:xfrm>
            <a:off x="2711624" y="1167016"/>
            <a:ext cx="7053683" cy="37214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10B2DB-3ACC-45FE-8232-CFA5FF64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3600" dirty="0">
                <a:solidFill>
                  <a:schemeClr val="accent1"/>
                </a:solidFill>
                <a:latin typeface="Arial" panose="020B0604020202020204" pitchFamily="34" charset="0"/>
              </a:rPr>
              <a:t>Fachstelle Seniorenschutz </a:t>
            </a:r>
            <a:br>
              <a:rPr lang="de-CH" sz="3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de-CH" sz="3600" dirty="0">
                <a:solidFill>
                  <a:schemeClr val="accent1"/>
                </a:solidFill>
                <a:latin typeface="Arial" panose="020B0604020202020204" pitchFamily="34" charset="0"/>
              </a:rPr>
              <a:t>Kantonspolizei Zürich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52A7B8-0523-4EC1-A81C-DFB93562108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/>
              <a:t>Footer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666C3F-927D-4861-9AFA-C63F52F8A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6" y="4888428"/>
            <a:ext cx="10080626" cy="29637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de-CH" sz="3600" dirty="0">
                <a:solidFill>
                  <a:schemeClr val="accent1"/>
                </a:solidFill>
                <a:latin typeface="Arial" panose="020B0604020202020204" pitchFamily="34" charset="0"/>
              </a:rPr>
              <a:t>Mittendrin leben</a:t>
            </a:r>
            <a:br>
              <a:rPr lang="de-CH" sz="3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de-CH" sz="2000" dirty="0">
                <a:solidFill>
                  <a:schemeClr val="accent1"/>
                </a:solidFill>
                <a:latin typeface="Arial" panose="020B0604020202020204" pitchFamily="34" charset="0"/>
              </a:rPr>
              <a:t>Stiftung Plattform Mäander</a:t>
            </a:r>
            <a:br>
              <a:rPr lang="de-CH" sz="20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de-CH" sz="2000" dirty="0">
                <a:solidFill>
                  <a:schemeClr val="accent1"/>
                </a:solidFill>
                <a:latin typeface="Arial" panose="020B0604020202020204" pitchFamily="34" charset="0"/>
              </a:rPr>
              <a:t>24. Oktober 2023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648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6E5497-D86E-4787-B632-09B0EA19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D6C-733D-4FF2-B399-8F2F475DD1A1}" type="datetime1">
              <a:rPr lang="de-CH" smtClean="0">
                <a:solidFill>
                  <a:srgbClr val="FFFFFF"/>
                </a:solidFill>
              </a:rPr>
              <a:pPr/>
              <a:t>28.09.2023</a:t>
            </a:fld>
            <a:endParaRPr lang="de-CH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A1CC9E-41EC-4534-8B5B-F0B90A55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1D46371-7212-48F8-B5F4-C2DB03C79267}" type="slidenum">
              <a:rPr lang="de-CH" smtClean="0">
                <a:solidFill>
                  <a:srgbClr val="000000"/>
                </a:solidFill>
              </a:rPr>
              <a:pPr defTabSz="457200"/>
              <a:t>10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932369-8661-4910-8635-677593854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619065"/>
            <a:ext cx="7341145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07AFC5-04FC-4D62-B8B0-5C228A018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259928"/>
            <a:ext cx="5014940" cy="42556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910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738130"/>
            <a:ext cx="9163872" cy="455649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616280" y="595997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   Bildquellen: pixabay</a:t>
            </a:r>
          </a:p>
          <a:p>
            <a:r>
              <a:rPr lang="de-CH" sz="900" dirty="0"/>
              <a:t>                       shutterstock (Lizenz)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79576" y="404664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400" b="1" dirty="0">
                <a:solidFill>
                  <a:schemeClr val="tx2"/>
                </a:solidFill>
              </a:rPr>
              <a:t>Vielen Dank </a:t>
            </a:r>
            <a:r>
              <a:rPr lang="de-CH" sz="4400" b="1">
                <a:solidFill>
                  <a:schemeClr val="tx2"/>
                </a:solidFill>
              </a:rPr>
              <a:t>für die </a:t>
            </a:r>
            <a:r>
              <a:rPr lang="de-CH" sz="4400" b="1" dirty="0">
                <a:solidFill>
                  <a:schemeClr val="tx2"/>
                </a:solidFill>
              </a:rPr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98298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4790" y="312528"/>
            <a:ext cx="10082420" cy="461467"/>
          </a:xfrm>
        </p:spPr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Seniorenschutz geht uns alle an</a:t>
            </a:r>
            <a:br>
              <a:rPr lang="de-CH" dirty="0">
                <a:solidFill>
                  <a:schemeClr val="accent1"/>
                </a:solidFill>
              </a:rPr>
            </a:br>
            <a:br>
              <a:rPr lang="de-CH" dirty="0">
                <a:solidFill>
                  <a:schemeClr val="accent1"/>
                </a:solidFill>
              </a:rPr>
            </a:br>
            <a:br>
              <a:rPr lang="de-CH" dirty="0">
                <a:solidFill>
                  <a:schemeClr val="accent1"/>
                </a:solidFill>
              </a:rPr>
            </a:br>
            <a:endParaRPr lang="de-CH" sz="24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672" y="1700808"/>
            <a:ext cx="11712328" cy="4035913"/>
          </a:xfrm>
        </p:spPr>
        <p:txBody>
          <a:bodyPr/>
          <a:lstStyle/>
          <a:p>
            <a:endParaRPr lang="de-CH" b="1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>
              <a:solidFill>
                <a:srgbClr val="FFFFFF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618C93-CFC5-49F1-8913-96D457B3D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724" y="1283815"/>
            <a:ext cx="4968552" cy="48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>
                <a:solidFill>
                  <a:schemeClr val="accent1"/>
                </a:solidFill>
              </a:rPr>
              <a:t>Demenz – eine Herausforderung im Polizeialltag?</a:t>
            </a:r>
            <a:br>
              <a:rPr lang="de-CH" dirty="0">
                <a:solidFill>
                  <a:schemeClr val="accent1"/>
                </a:solidFill>
              </a:rPr>
            </a:br>
            <a:br>
              <a:rPr lang="de-CH" dirty="0">
                <a:solidFill>
                  <a:schemeClr val="accent1"/>
                </a:solidFill>
              </a:rPr>
            </a:br>
            <a:endParaRPr lang="de-CH" sz="24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688" y="1916832"/>
            <a:ext cx="11712328" cy="4035913"/>
          </a:xfrm>
        </p:spPr>
        <p:txBody>
          <a:bodyPr/>
          <a:lstStyle/>
          <a:p>
            <a:pPr marL="182563" lvl="1" indent="0">
              <a:buNone/>
            </a:pPr>
            <a:r>
              <a:rPr lang="de-CH" dirty="0"/>
              <a:t>Anteil der älteren Bevölkerung steigt</a:t>
            </a:r>
          </a:p>
          <a:p>
            <a:pPr lvl="2"/>
            <a:r>
              <a:rPr lang="de-CH" dirty="0"/>
              <a:t>Bis 2050 im </a:t>
            </a:r>
            <a:r>
              <a:rPr lang="de-CH" dirty="0" err="1"/>
              <a:t>Kt</a:t>
            </a:r>
            <a:r>
              <a:rPr lang="de-CH" dirty="0"/>
              <a:t>. Zürich Anteil der Menschen 65+ von heute 17% auf 21% steigend</a:t>
            </a:r>
          </a:p>
          <a:p>
            <a:pPr lvl="2"/>
            <a:r>
              <a:rPr lang="de-CH" dirty="0"/>
              <a:t>Der Anteil 80+jähriger wird sich mehr als verdoppeln</a:t>
            </a:r>
          </a:p>
          <a:p>
            <a:endParaRPr lang="de-CH" dirty="0"/>
          </a:p>
          <a:p>
            <a:pPr marL="177800" lvl="1" indent="0">
              <a:buNone/>
            </a:pPr>
            <a:r>
              <a:rPr lang="de-CH" dirty="0"/>
              <a:t>Steigende Zahl von Menschen mit einer Demenzerkrankung</a:t>
            </a:r>
          </a:p>
          <a:p>
            <a:pPr lvl="2"/>
            <a:r>
              <a:rPr lang="de-CH" dirty="0"/>
              <a:t>Heute rund 25`000 Betroffene im </a:t>
            </a:r>
            <a:r>
              <a:rPr lang="de-CH" dirty="0" err="1"/>
              <a:t>Kt</a:t>
            </a:r>
            <a:r>
              <a:rPr lang="de-CH" dirty="0"/>
              <a:t>. Zürich –  bis 2050 mehr als doppelt so viele</a:t>
            </a:r>
          </a:p>
          <a:p>
            <a:pPr lvl="2"/>
            <a:r>
              <a:rPr lang="de-CH" dirty="0"/>
              <a:t>Ca. 60% der Betroffenen leben zu Hause</a:t>
            </a:r>
          </a:p>
          <a:p>
            <a:pPr lvl="2"/>
            <a:r>
              <a:rPr lang="de-CH" dirty="0"/>
              <a:t>Stetige Zunahme alleinlebendender demenzkranker Menschen</a:t>
            </a:r>
          </a:p>
          <a:p>
            <a:pPr lvl="2"/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58850" y="303213"/>
            <a:ext cx="11233150" cy="461962"/>
          </a:xfrm>
        </p:spPr>
        <p:txBody>
          <a:bodyPr/>
          <a:lstStyle/>
          <a:p>
            <a:r>
              <a:rPr lang="de-CH" dirty="0">
                <a:solidFill>
                  <a:schemeClr val="tx2">
                    <a:lumMod val="75000"/>
                  </a:schemeClr>
                </a:solidFill>
              </a:rPr>
              <a:t>Demenzsymptome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60A75A-C633-43CB-9DA2-8938AB333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33" y="1412776"/>
            <a:ext cx="8387255" cy="463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5B0DD23-3E75-4118-B083-6906D4B7E6B1}"/>
              </a:ext>
            </a:extLst>
          </p:cNvPr>
          <p:cNvSpPr txBox="1"/>
          <p:nvPr/>
        </p:nvSpPr>
        <p:spPr>
          <a:xfrm rot="1201020">
            <a:off x="7045782" y="2359141"/>
            <a:ext cx="313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Gedächtnisschwierigkeiten</a:t>
            </a:r>
          </a:p>
          <a:p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69F3CE-E4D8-4829-BE81-78B59FFB96EA}"/>
              </a:ext>
            </a:extLst>
          </p:cNvPr>
          <p:cNvSpPr txBox="1"/>
          <p:nvPr/>
        </p:nvSpPr>
        <p:spPr>
          <a:xfrm rot="20556149">
            <a:off x="2062967" y="2206802"/>
            <a:ext cx="3544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Kommunikationsschwierigkeiten</a:t>
            </a:r>
          </a:p>
          <a:p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D49B7E-3347-41A2-9C5A-FD7A6D8F3F73}"/>
              </a:ext>
            </a:extLst>
          </p:cNvPr>
          <p:cNvSpPr txBox="1"/>
          <p:nvPr/>
        </p:nvSpPr>
        <p:spPr>
          <a:xfrm rot="508454">
            <a:off x="4961027" y="5210370"/>
            <a:ext cx="452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Unruhe / Teilnahmslosigkeit / Angst</a:t>
            </a:r>
          </a:p>
          <a:p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DD67B8-B517-4EAF-85EA-7204633D7370}"/>
              </a:ext>
            </a:extLst>
          </p:cNvPr>
          <p:cNvSpPr txBox="1"/>
          <p:nvPr/>
        </p:nvSpPr>
        <p:spPr>
          <a:xfrm rot="317529">
            <a:off x="2937792" y="3598880"/>
            <a:ext cx="313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2" indent="0">
              <a:buNone/>
            </a:pPr>
            <a:r>
              <a:rPr lang="de-CH" dirty="0">
                <a:solidFill>
                  <a:schemeClr val="bg1"/>
                </a:solidFill>
              </a:rPr>
              <a:t>Orientierungsstörungen</a:t>
            </a:r>
          </a:p>
          <a:p>
            <a:endParaRPr lang="de-CH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9DB0FF-8AE3-49CA-AFD1-57CA1F266FD1}"/>
              </a:ext>
            </a:extLst>
          </p:cNvPr>
          <p:cNvSpPr txBox="1"/>
          <p:nvPr/>
        </p:nvSpPr>
        <p:spPr>
          <a:xfrm rot="21038008">
            <a:off x="6426529" y="3802545"/>
            <a:ext cx="3831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Persönlichkeitsveränderungen  Verhaltensauffälligkeiten</a:t>
            </a:r>
          </a:p>
          <a:p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EEBC39B-3587-4CAC-B04A-1E0C9E56CBF2}"/>
              </a:ext>
            </a:extLst>
          </p:cNvPr>
          <p:cNvSpPr txBox="1"/>
          <p:nvPr/>
        </p:nvSpPr>
        <p:spPr>
          <a:xfrm rot="1078852">
            <a:off x="4674564" y="2664726"/>
            <a:ext cx="2809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2" indent="0">
              <a:buNone/>
            </a:pPr>
            <a:r>
              <a:rPr lang="de-CH" dirty="0">
                <a:solidFill>
                  <a:schemeClr val="bg1"/>
                </a:solidFill>
              </a:rPr>
              <a:t>Halluzinationen</a:t>
            </a:r>
          </a:p>
          <a:p>
            <a:pPr marL="360363" lvl="2" indent="0">
              <a:buNone/>
            </a:pPr>
            <a:r>
              <a:rPr lang="de-CH" dirty="0">
                <a:solidFill>
                  <a:schemeClr val="bg1"/>
                </a:solidFill>
              </a:rPr>
              <a:t>Wahnvorstellungen</a:t>
            </a:r>
          </a:p>
          <a:p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18F4D56-35B4-457F-A414-DA34D6558FAA}"/>
              </a:ext>
            </a:extLst>
          </p:cNvPr>
          <p:cNvSpPr txBox="1"/>
          <p:nvPr/>
        </p:nvSpPr>
        <p:spPr>
          <a:xfrm rot="20198871">
            <a:off x="2035405" y="4418567"/>
            <a:ext cx="3135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2" indent="0">
              <a:buNone/>
            </a:pPr>
            <a:r>
              <a:rPr lang="de-CH" dirty="0">
                <a:solidFill>
                  <a:schemeClr val="bg1"/>
                </a:solidFill>
              </a:rPr>
              <a:t>Fehlende Krankheitseinsicht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173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Herausforderung Demenz	</a:t>
            </a:r>
            <a:br>
              <a:rPr lang="de-CH" dirty="0">
                <a:solidFill>
                  <a:srgbClr val="00B0F0"/>
                </a:solidFill>
              </a:rPr>
            </a:br>
            <a:r>
              <a:rPr lang="de-CH" sz="2400" dirty="0">
                <a:solidFill>
                  <a:schemeClr val="accent1"/>
                </a:solidFill>
              </a:rPr>
              <a:t>für die Kantonspolizei Zürich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688" y="1700808"/>
            <a:ext cx="11744668" cy="4114556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e-CH" b="1" dirty="0"/>
              <a:t>Mögliche Auswirkungen der Symptome</a:t>
            </a:r>
          </a:p>
          <a:p>
            <a:pPr>
              <a:spcAft>
                <a:spcPts val="1200"/>
              </a:spcAft>
            </a:pPr>
            <a:r>
              <a:rPr lang="de-CH" dirty="0"/>
              <a:t>werden leichter Opfer von Delikten </a:t>
            </a:r>
          </a:p>
          <a:p>
            <a:pPr>
              <a:spcAft>
                <a:spcPts val="1200"/>
              </a:spcAft>
            </a:pPr>
            <a:r>
              <a:rPr lang="de-CH" dirty="0"/>
              <a:t>«Diebstahl» in Lebensmittelgeschäften</a:t>
            </a:r>
          </a:p>
          <a:p>
            <a:pPr>
              <a:spcAft>
                <a:spcPts val="300"/>
              </a:spcAft>
            </a:pPr>
            <a:r>
              <a:rPr lang="de-CH" dirty="0"/>
              <a:t>Anrufe / Anzeigen wegen vermeintlichem Diebstahl</a:t>
            </a:r>
          </a:p>
          <a:p>
            <a:pPr marL="182563" lvl="1" indent="0">
              <a:spcAft>
                <a:spcPts val="1200"/>
              </a:spcAft>
              <a:buNone/>
            </a:pPr>
            <a:r>
              <a:rPr lang="de-CH" dirty="0"/>
              <a:t>oder Bedrohungen</a:t>
            </a:r>
          </a:p>
          <a:p>
            <a:pPr>
              <a:spcAft>
                <a:spcPts val="1200"/>
              </a:spcAft>
            </a:pPr>
            <a:r>
              <a:rPr lang="de-CH" dirty="0"/>
              <a:t>Entlaufene Person </a:t>
            </a:r>
            <a:r>
              <a:rPr lang="de-CH" dirty="0">
                <a:sym typeface="Wingdings" panose="05000000000000000000" pitchFamily="2" charset="2"/>
              </a:rPr>
              <a:t> bzw. hingelaufene Person</a:t>
            </a:r>
          </a:p>
          <a:p>
            <a:pPr>
              <a:spcAft>
                <a:spcPts val="1200"/>
              </a:spcAft>
            </a:pPr>
            <a:r>
              <a:rPr lang="de-CH" dirty="0"/>
              <a:t>Verwahrlosung</a:t>
            </a:r>
          </a:p>
          <a:p>
            <a:pPr>
              <a:spcAft>
                <a:spcPts val="1200"/>
              </a:spcAft>
            </a:pPr>
            <a:r>
              <a:rPr lang="de-CH" dirty="0"/>
              <a:t>Gewalt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>
              <a:solidFill>
                <a:srgbClr val="FFFFFF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B7CCB2-C914-4161-8DE8-EA7DF0D9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1916832"/>
            <a:ext cx="3240112" cy="367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16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Warum kann Demenz Herausforderung sein?	</a:t>
            </a:r>
            <a:br>
              <a:rPr lang="de-CH" dirty="0">
                <a:solidFill>
                  <a:srgbClr val="00B0F0"/>
                </a:solidFill>
              </a:rPr>
            </a:br>
            <a:r>
              <a:rPr lang="de-CH" sz="2400" dirty="0">
                <a:solidFill>
                  <a:schemeClr val="accent1"/>
                </a:solidFill>
              </a:rPr>
              <a:t>für die Kantonspolizei Zürich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688" y="1700808"/>
            <a:ext cx="11744668" cy="4114556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e-CH" b="1" dirty="0"/>
              <a:t>Menschen mit einer Demenzerkrankung: </a:t>
            </a:r>
            <a:endParaRPr lang="de-CH" dirty="0"/>
          </a:p>
          <a:p>
            <a:r>
              <a:rPr lang="de-CH" dirty="0"/>
              <a:t>können sich weniger gut ausdrücken</a:t>
            </a:r>
          </a:p>
          <a:p>
            <a:r>
              <a:rPr lang="de-CH" dirty="0"/>
              <a:t>oft nicht richtig verstehen, was genau gemeint ist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CH" dirty="0"/>
          </a:p>
          <a:p>
            <a:r>
              <a:rPr lang="de-CH" dirty="0"/>
              <a:t>Situationen weniger gut einschätzen</a:t>
            </a:r>
          </a:p>
          <a:p>
            <a:r>
              <a:rPr lang="de-CH" dirty="0"/>
              <a:t>die eigenen Defizite nicht sehen</a:t>
            </a:r>
          </a:p>
          <a:p>
            <a:r>
              <a:rPr lang="de-CH" dirty="0"/>
              <a:t>können in ihren Fähigkeiten täuschen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CH" dirty="0"/>
          </a:p>
          <a:p>
            <a:r>
              <a:rPr lang="de-CH" dirty="0"/>
              <a:t>sich nicht mehr an die sozialen Konventionen halten</a:t>
            </a:r>
          </a:p>
          <a:p>
            <a:r>
              <a:rPr lang="de-CH" dirty="0"/>
              <a:t>gereizt und aggressiv reagieren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>
              <a:solidFill>
                <a:srgbClr val="FFFFFF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F4D1D4-AB30-47CE-BE1E-A44317AD1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1484784"/>
            <a:ext cx="2754052" cy="3672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69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Was braucht es, um den Herausforderungen zu begegnen?	</a:t>
            </a:r>
            <a:br>
              <a:rPr lang="de-CH" dirty="0">
                <a:solidFill>
                  <a:srgbClr val="00B0F0"/>
                </a:solidFill>
              </a:rPr>
            </a:br>
            <a:endParaRPr lang="de-CH" sz="24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688" y="1700808"/>
            <a:ext cx="11744668" cy="4114556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e-CH" b="1" dirty="0"/>
              <a:t>Menschen mit einer Demenzerkrankung brauchen: </a:t>
            </a:r>
            <a:endParaRPr lang="de-CH" dirty="0"/>
          </a:p>
          <a:p>
            <a:r>
              <a:rPr lang="de-CH" dirty="0"/>
              <a:t>eine angepasste Kommunikation</a:t>
            </a:r>
          </a:p>
          <a:p>
            <a:r>
              <a:rPr lang="de-CH" dirty="0"/>
              <a:t>ein einfühlendes Verstehen</a:t>
            </a:r>
          </a:p>
          <a:p>
            <a:r>
              <a:rPr lang="de-CH" dirty="0"/>
              <a:t>ein Angenommen sein in ihrer Realität</a:t>
            </a:r>
          </a:p>
          <a:p>
            <a:pPr>
              <a:spcAft>
                <a:spcPts val="600"/>
              </a:spcAft>
            </a:pPr>
            <a:endParaRPr lang="de-CH" dirty="0"/>
          </a:p>
          <a:p>
            <a:pPr marL="0" indent="0">
              <a:spcAft>
                <a:spcPts val="1000"/>
              </a:spcAft>
              <a:buNone/>
            </a:pPr>
            <a:r>
              <a:rPr lang="de-CH" b="1" dirty="0"/>
              <a:t>Die Kantonspolizei Zürich braucht:</a:t>
            </a:r>
          </a:p>
          <a:p>
            <a:r>
              <a:rPr lang="de-CH" dirty="0"/>
              <a:t>minimale Kenntnisse der Krankheit</a:t>
            </a:r>
          </a:p>
          <a:p>
            <a:r>
              <a:rPr lang="de-CH" dirty="0"/>
              <a:t>Wissen zu Umgang und Kommunikation</a:t>
            </a:r>
          </a:p>
          <a:p>
            <a:r>
              <a:rPr lang="de-CH" dirty="0"/>
              <a:t>Vernetzung und Zusammenarbeit mit anderen </a:t>
            </a:r>
          </a:p>
          <a:p>
            <a:pPr marL="0" indent="0">
              <a:buNone/>
            </a:pPr>
            <a:r>
              <a:rPr lang="de-CH" dirty="0"/>
              <a:t>   Organisationen</a:t>
            </a:r>
          </a:p>
          <a:p>
            <a:pPr>
              <a:spcAft>
                <a:spcPts val="600"/>
              </a:spcAft>
            </a:pPr>
            <a:r>
              <a:rPr lang="de-CH" dirty="0"/>
              <a:t>Zusammenarbeit mit der Bevölkerung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>
              <a:solidFill>
                <a:srgbClr val="FFFFFF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69406F-1949-4AC2-B5EB-7B7780A52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2352789"/>
            <a:ext cx="4037397" cy="301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2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213FF60-CF4D-4CC0-8932-E71425DF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Mittendrin leben….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42367E0-5647-4330-8BD9-7756AC6D10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DB9196-01B9-416D-9B6A-6C34528F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823904"/>
            <a:ext cx="3907643" cy="521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65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B54DB00-589C-4A68-85A4-1B615E8E0A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r="-1"/>
          <a:stretch/>
        </p:blipFill>
        <p:spPr>
          <a:xfrm>
            <a:off x="0" y="0"/>
            <a:ext cx="12192000" cy="63143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177" y="5256970"/>
            <a:ext cx="7040065" cy="461467"/>
          </a:xfrm>
          <a:noFill/>
          <a:ln>
            <a:noFill/>
          </a:ln>
        </p:spPr>
        <p:txBody>
          <a:bodyPr/>
          <a:lstStyle/>
          <a:p>
            <a:r>
              <a:rPr lang="de-CH" dirty="0">
                <a:solidFill>
                  <a:schemeClr val="bg2">
                    <a:lumMod val="95000"/>
                  </a:schemeClr>
                </a:solidFill>
              </a:rPr>
              <a:t>Fallbeispiel</a:t>
            </a:r>
          </a:p>
        </p:txBody>
      </p:sp>
    </p:spTree>
    <p:extLst>
      <p:ext uri="{BB962C8B-B14F-4D97-AF65-F5344CB8AC3E}">
        <p14:creationId xmlns:p14="http://schemas.microsoft.com/office/powerpoint/2010/main" val="1627873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KantZH1001"/>
  <p:tag name="TEMPLATECREATED" val="20160525"/>
  <p:tag name="TEMPLATEID" val="KantonZHPolizei169"/>
  <p:tag name="CLIENT" val="KantZH"/>
  <p:tag name="VERSION" val="1001"/>
  <p:tag name="COLORTHEMEID" val="1"/>
  <p:tag name="BRANDID" val="KantonZHPolizei"/>
  <p:tag name="LANGUAGEID" val="2055"/>
</p:tagLst>
</file>

<file path=ppt/theme/theme1.xml><?xml version="1.0" encoding="utf-8"?>
<a:theme xmlns:a="http://schemas.openxmlformats.org/drawingml/2006/main" name="Office Theme">
  <a:themeElements>
    <a:clrScheme name="KT_ZH">
      <a:dk1>
        <a:srgbClr val="000000"/>
      </a:dk1>
      <a:lt1>
        <a:srgbClr val="FFFFFF"/>
      </a:lt1>
      <a:dk2>
        <a:srgbClr val="009EE0"/>
      </a:dk2>
      <a:lt2>
        <a:srgbClr val="FFFFFF"/>
      </a:lt2>
      <a:accent1>
        <a:srgbClr val="0076BD"/>
      </a:accent1>
      <a:accent2>
        <a:srgbClr val="E2001A"/>
      </a:accent2>
      <a:accent3>
        <a:srgbClr val="3EA743"/>
      </a:accent3>
      <a:accent4>
        <a:srgbClr val="885EA0"/>
      </a:accent4>
      <a:accent5>
        <a:srgbClr val="00A1A3"/>
      </a:accent5>
      <a:accent6>
        <a:srgbClr val="EB690B"/>
      </a:accent6>
      <a:hlink>
        <a:srgbClr val="009EE0"/>
      </a:hlink>
      <a:folHlink>
        <a:srgbClr val="885EA0"/>
      </a:folHlink>
    </a:clrScheme>
    <a:fontScheme name="Hal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spolizei169_20160525(1).potx" id="{A96AA506-7D7D-47B3-8F6F-2B7C60DCAC9B}" vid="{3930BE30-36B6-4459-B6DD-0D5F4082E5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T_ZH">
    <a:dk1>
      <a:srgbClr val="000000"/>
    </a:dk1>
    <a:lt1>
      <a:srgbClr val="FFFFFF"/>
    </a:lt1>
    <a:dk2>
      <a:srgbClr val="009EE0"/>
    </a:dk2>
    <a:lt2>
      <a:srgbClr val="FFFFFF"/>
    </a:lt2>
    <a:accent1>
      <a:srgbClr val="0076BD"/>
    </a:accent1>
    <a:accent2>
      <a:srgbClr val="E2001A"/>
    </a:accent2>
    <a:accent3>
      <a:srgbClr val="3EA743"/>
    </a:accent3>
    <a:accent4>
      <a:srgbClr val="885EA0"/>
    </a:accent4>
    <a:accent5>
      <a:srgbClr val="00A1A3"/>
    </a:accent5>
    <a:accent6>
      <a:srgbClr val="EB690B"/>
    </a:accent6>
    <a:hlink>
      <a:srgbClr val="009EE0"/>
    </a:hlink>
    <a:folHlink>
      <a:srgbClr val="885EA0"/>
    </a:folHlink>
  </a:clrScheme>
</a:themeOverride>
</file>

<file path=ppt/theme/themeOverride2.xml><?xml version="1.0" encoding="utf-8"?>
<a:themeOverride xmlns:a="http://schemas.openxmlformats.org/drawingml/2006/main">
  <a:clrScheme name="KT_ZH">
    <a:dk1>
      <a:srgbClr val="000000"/>
    </a:dk1>
    <a:lt1>
      <a:srgbClr val="FFFFFF"/>
    </a:lt1>
    <a:dk2>
      <a:srgbClr val="009EE0"/>
    </a:dk2>
    <a:lt2>
      <a:srgbClr val="FFFFFF"/>
    </a:lt2>
    <a:accent1>
      <a:srgbClr val="0076BD"/>
    </a:accent1>
    <a:accent2>
      <a:srgbClr val="E2001A"/>
    </a:accent2>
    <a:accent3>
      <a:srgbClr val="3EA743"/>
    </a:accent3>
    <a:accent4>
      <a:srgbClr val="885EA0"/>
    </a:accent4>
    <a:accent5>
      <a:srgbClr val="00A1A3"/>
    </a:accent5>
    <a:accent6>
      <a:srgbClr val="EB690B"/>
    </a:accent6>
    <a:hlink>
      <a:srgbClr val="009EE0"/>
    </a:hlink>
    <a:folHlink>
      <a:srgbClr val="885EA0"/>
    </a:folHlink>
  </a:clrScheme>
</a:themeOverride>
</file>

<file path=ppt/theme/themeOverride3.xml><?xml version="1.0" encoding="utf-8"?>
<a:themeOverride xmlns:a="http://schemas.openxmlformats.org/drawingml/2006/main">
  <a:clrScheme name="KT_ZH">
    <a:dk1>
      <a:srgbClr val="000000"/>
    </a:dk1>
    <a:lt1>
      <a:srgbClr val="FFFFFF"/>
    </a:lt1>
    <a:dk2>
      <a:srgbClr val="009EE0"/>
    </a:dk2>
    <a:lt2>
      <a:srgbClr val="FFFFFF"/>
    </a:lt2>
    <a:accent1>
      <a:srgbClr val="0076BD"/>
    </a:accent1>
    <a:accent2>
      <a:srgbClr val="E2001A"/>
    </a:accent2>
    <a:accent3>
      <a:srgbClr val="3EA743"/>
    </a:accent3>
    <a:accent4>
      <a:srgbClr val="885EA0"/>
    </a:accent4>
    <a:accent5>
      <a:srgbClr val="00A1A3"/>
    </a:accent5>
    <a:accent6>
      <a:srgbClr val="EB690B"/>
    </a:accent6>
    <a:hlink>
      <a:srgbClr val="009EE0"/>
    </a:hlink>
    <a:folHlink>
      <a:srgbClr val="885EA0"/>
    </a:folHlink>
  </a:clrScheme>
</a:themeOverride>
</file>

<file path=ppt/theme/themeOverride4.xml><?xml version="1.0" encoding="utf-8"?>
<a:themeOverride xmlns:a="http://schemas.openxmlformats.org/drawingml/2006/main">
  <a:clrScheme name="KT_ZH">
    <a:dk1>
      <a:srgbClr val="000000"/>
    </a:dk1>
    <a:lt1>
      <a:srgbClr val="FFFFFF"/>
    </a:lt1>
    <a:dk2>
      <a:srgbClr val="009EE0"/>
    </a:dk2>
    <a:lt2>
      <a:srgbClr val="FFFFFF"/>
    </a:lt2>
    <a:accent1>
      <a:srgbClr val="0076BD"/>
    </a:accent1>
    <a:accent2>
      <a:srgbClr val="E2001A"/>
    </a:accent2>
    <a:accent3>
      <a:srgbClr val="3EA743"/>
    </a:accent3>
    <a:accent4>
      <a:srgbClr val="885EA0"/>
    </a:accent4>
    <a:accent5>
      <a:srgbClr val="00A1A3"/>
    </a:accent5>
    <a:accent6>
      <a:srgbClr val="EB690B"/>
    </a:accent6>
    <a:hlink>
      <a:srgbClr val="009EE0"/>
    </a:hlink>
    <a:folHlink>
      <a:srgbClr val="885EA0"/>
    </a:folHlink>
  </a:clrScheme>
</a:themeOverride>
</file>

<file path=ppt/theme/themeOverride5.xml><?xml version="1.0" encoding="utf-8"?>
<a:themeOverride xmlns:a="http://schemas.openxmlformats.org/drawingml/2006/main">
  <a:clrScheme name="KT_ZH">
    <a:dk1>
      <a:srgbClr val="000000"/>
    </a:dk1>
    <a:lt1>
      <a:srgbClr val="FFFFFF"/>
    </a:lt1>
    <a:dk2>
      <a:srgbClr val="009EE0"/>
    </a:dk2>
    <a:lt2>
      <a:srgbClr val="FFFFFF"/>
    </a:lt2>
    <a:accent1>
      <a:srgbClr val="0076BD"/>
    </a:accent1>
    <a:accent2>
      <a:srgbClr val="E2001A"/>
    </a:accent2>
    <a:accent3>
      <a:srgbClr val="3EA743"/>
    </a:accent3>
    <a:accent4>
      <a:srgbClr val="885EA0"/>
    </a:accent4>
    <a:accent5>
      <a:srgbClr val="00A1A3"/>
    </a:accent5>
    <a:accent6>
      <a:srgbClr val="EB690B"/>
    </a:accent6>
    <a:hlink>
      <a:srgbClr val="009EE0"/>
    </a:hlink>
    <a:folHlink>
      <a:srgbClr val="885EA0"/>
    </a:folHlink>
  </a:clrScheme>
</a:themeOverride>
</file>

<file path=ppt/theme/themeOverride6.xml><?xml version="1.0" encoding="utf-8"?>
<a:themeOverride xmlns:a="http://schemas.openxmlformats.org/drawingml/2006/main">
  <a:clrScheme name="KT_ZH">
    <a:dk1>
      <a:srgbClr val="000000"/>
    </a:dk1>
    <a:lt1>
      <a:srgbClr val="FFFFFF"/>
    </a:lt1>
    <a:dk2>
      <a:srgbClr val="009EE0"/>
    </a:dk2>
    <a:lt2>
      <a:srgbClr val="FFFFFF"/>
    </a:lt2>
    <a:accent1>
      <a:srgbClr val="0076BD"/>
    </a:accent1>
    <a:accent2>
      <a:srgbClr val="E2001A"/>
    </a:accent2>
    <a:accent3>
      <a:srgbClr val="3EA743"/>
    </a:accent3>
    <a:accent4>
      <a:srgbClr val="885EA0"/>
    </a:accent4>
    <a:accent5>
      <a:srgbClr val="00A1A3"/>
    </a:accent5>
    <a:accent6>
      <a:srgbClr val="EB690B"/>
    </a:accent6>
    <a:hlink>
      <a:srgbClr val="009EE0"/>
    </a:hlink>
    <a:folHlink>
      <a:srgbClr val="885EA0"/>
    </a:folHlink>
  </a:clrScheme>
</a:themeOverride>
</file>

<file path=ppt/theme/themeOverride7.xml><?xml version="1.0" encoding="utf-8"?>
<a:themeOverride xmlns:a="http://schemas.openxmlformats.org/drawingml/2006/main">
  <a:clrScheme name="KT_ZH">
    <a:dk1>
      <a:srgbClr val="000000"/>
    </a:dk1>
    <a:lt1>
      <a:srgbClr val="FFFFFF"/>
    </a:lt1>
    <a:dk2>
      <a:srgbClr val="009EE0"/>
    </a:dk2>
    <a:lt2>
      <a:srgbClr val="FFFFFF"/>
    </a:lt2>
    <a:accent1>
      <a:srgbClr val="0076BD"/>
    </a:accent1>
    <a:accent2>
      <a:srgbClr val="E2001A"/>
    </a:accent2>
    <a:accent3>
      <a:srgbClr val="3EA743"/>
    </a:accent3>
    <a:accent4>
      <a:srgbClr val="885EA0"/>
    </a:accent4>
    <a:accent5>
      <a:srgbClr val="00A1A3"/>
    </a:accent5>
    <a:accent6>
      <a:srgbClr val="EB690B"/>
    </a:accent6>
    <a:hlink>
      <a:srgbClr val="009EE0"/>
    </a:hlink>
    <a:folHlink>
      <a:srgbClr val="885EA0"/>
    </a:folHlink>
  </a:clrScheme>
</a:themeOverride>
</file>

<file path=ppt/theme/themeOverride8.xml><?xml version="1.0" encoding="utf-8"?>
<a:themeOverride xmlns:a="http://schemas.openxmlformats.org/drawingml/2006/main">
  <a:clrScheme name="KT_ZH">
    <a:dk1>
      <a:srgbClr val="000000"/>
    </a:dk1>
    <a:lt1>
      <a:srgbClr val="FFFFFF"/>
    </a:lt1>
    <a:dk2>
      <a:srgbClr val="009EE0"/>
    </a:dk2>
    <a:lt2>
      <a:srgbClr val="FFFFFF"/>
    </a:lt2>
    <a:accent1>
      <a:srgbClr val="0076BD"/>
    </a:accent1>
    <a:accent2>
      <a:srgbClr val="E2001A"/>
    </a:accent2>
    <a:accent3>
      <a:srgbClr val="3EA743"/>
    </a:accent3>
    <a:accent4>
      <a:srgbClr val="885EA0"/>
    </a:accent4>
    <a:accent5>
      <a:srgbClr val="00A1A3"/>
    </a:accent5>
    <a:accent6>
      <a:srgbClr val="EB690B"/>
    </a:accent6>
    <a:hlink>
      <a:srgbClr val="009EE0"/>
    </a:hlink>
    <a:folHlink>
      <a:srgbClr val="885E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Kantonspolizei169</Template>
  <TotalTime>0</TotalTime>
  <Words>301</Words>
  <Application>Microsoft Office PowerPoint</Application>
  <PresentationFormat>Breitbild</PresentationFormat>
  <Paragraphs>74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Fachstelle Seniorenschutz  Kantonspolizei Zürich</vt:lpstr>
      <vt:lpstr>Seniorenschutz geht uns alle an   </vt:lpstr>
      <vt:lpstr>Demenz – eine Herausforderung im Polizeialltag?  </vt:lpstr>
      <vt:lpstr>Demenzsymptome</vt:lpstr>
      <vt:lpstr>Herausforderung Demenz  für die Kantonspolizei Zürich</vt:lpstr>
      <vt:lpstr>Warum kann Demenz Herausforderung sein?  für die Kantonspolizei Zürich</vt:lpstr>
      <vt:lpstr>Was braucht es, um den Herausforderungen zu begegnen?  </vt:lpstr>
      <vt:lpstr>Mittendrin leben….</vt:lpstr>
      <vt:lpstr>Fallbeispiel</vt:lpstr>
      <vt:lpstr>PowerPoint-Präsentation</vt:lpstr>
      <vt:lpstr>PowerPoint-Präsentation</vt:lpstr>
    </vt:vector>
  </TitlesOfParts>
  <Company>Kantonspolizei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interdisziplinäres Netzwerktreffen "Seniorenschutz" 27. Oktober 2021</dc:title>
  <dc:subject/>
  <dc:creator>Mäder Esther Regina (Maes)</dc:creator>
  <dc:description/>
  <cp:lastModifiedBy>Leukens Agnes (Leuk)</cp:lastModifiedBy>
  <cp:revision>124</cp:revision>
  <cp:lastPrinted>2023-06-28T10:53:02Z</cp:lastPrinted>
  <dcterms:created xsi:type="dcterms:W3CDTF">2021-12-15T14:04:28Z</dcterms:created>
  <dcterms:modified xsi:type="dcterms:W3CDTF">2023-09-28T07:41:59Z</dcterms:modified>
  <cp:contentStatus/>
  <cp:version/>
</cp:coreProperties>
</file>