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3"/>
  </p:notesMasterIdLst>
  <p:handoutMasterIdLst>
    <p:handoutMasterId r:id="rId14"/>
  </p:handoutMasterIdLst>
  <p:sldIdLst>
    <p:sldId id="367" r:id="rId2"/>
    <p:sldId id="382" r:id="rId3"/>
    <p:sldId id="383" r:id="rId4"/>
    <p:sldId id="379" r:id="rId5"/>
    <p:sldId id="369" r:id="rId6"/>
    <p:sldId id="370" r:id="rId7"/>
    <p:sldId id="372" r:id="rId8"/>
    <p:sldId id="373" r:id="rId9"/>
    <p:sldId id="375" r:id="rId10"/>
    <p:sldId id="376" r:id="rId11"/>
    <p:sldId id="352" r:id="rId12"/>
  </p:sldIdLst>
  <p:sldSz cx="9144000" cy="6858000" type="screen4x3"/>
  <p:notesSz cx="6881813" cy="10002838"/>
  <p:defaultTextStyle>
    <a:defPPr>
      <a:defRPr lang="de-DE"/>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1"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initials="B" lastIdx="1" clrIdx="0">
    <p:extLst>
      <p:ext uri="{19B8F6BF-5375-455C-9EA6-DF929625EA0E}">
        <p15:presenceInfo xmlns:p15="http://schemas.microsoft.com/office/powerpoint/2012/main" userId="Barb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A6"/>
    <a:srgbClr val="006699"/>
    <a:srgbClr val="7F7F7F"/>
    <a:srgbClr val="0038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47" d="100"/>
          <a:sy n="147" d="100"/>
        </p:scale>
        <p:origin x="-1864" y="2480"/>
      </p:cViewPr>
      <p:guideLst>
        <p:guide orient="horz" pos="3151"/>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de-DE"/>
          </a:p>
        </p:txBody>
      </p:sp>
      <p:sp>
        <p:nvSpPr>
          <p:cNvPr id="3" name="Datumsplatzhalt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850DE84E-DF02-0847-BC3F-DDBDD277A824}" type="datetimeFigureOut">
              <a:rPr lang="de-DE" smtClean="0"/>
              <a:t>17.10.2023</a:t>
            </a:fld>
            <a:endParaRPr lang="de-DE"/>
          </a:p>
        </p:txBody>
      </p:sp>
      <p:sp>
        <p:nvSpPr>
          <p:cNvPr id="4" name="Fußzeilenplatzhalt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de-DE"/>
          </a:p>
        </p:txBody>
      </p:sp>
      <p:sp>
        <p:nvSpPr>
          <p:cNvPr id="5" name="Foliennummernplatzhalt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84F50139-CD8F-6341-B8C0-1038A1C92D21}" type="slidenum">
              <a:rPr lang="de-DE" smtClean="0"/>
              <a:t>‹Nr.›</a:t>
            </a:fld>
            <a:endParaRPr lang="de-DE"/>
          </a:p>
        </p:txBody>
      </p:sp>
    </p:spTree>
    <p:extLst>
      <p:ext uri="{BB962C8B-B14F-4D97-AF65-F5344CB8AC3E}">
        <p14:creationId xmlns:p14="http://schemas.microsoft.com/office/powerpoint/2010/main" val="1353684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de-DE"/>
          </a:p>
        </p:txBody>
      </p:sp>
      <p:sp>
        <p:nvSpPr>
          <p:cNvPr id="3" name="Datumsplatzhalt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83521FD5-96F0-4AC5-89CF-09CF6131B623}" type="datetimeFigureOut">
              <a:rPr lang="de-DE" smtClean="0"/>
              <a:t>17.10.2023</a:t>
            </a:fld>
            <a:endParaRPr lang="de-DE"/>
          </a:p>
        </p:txBody>
      </p:sp>
      <p:sp>
        <p:nvSpPr>
          <p:cNvPr id="4" name="Folienbildplatzhalt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de-DE"/>
          </a:p>
        </p:txBody>
      </p:sp>
      <p:sp>
        <p:nvSpPr>
          <p:cNvPr id="5" name="Notizenplatzhalter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de-DE"/>
          </a:p>
        </p:txBody>
      </p:sp>
      <p:sp>
        <p:nvSpPr>
          <p:cNvPr id="7" name="Foliennummernplatzhalt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809EA3FF-545B-406A-B159-F34F2BBC4EF2}" type="slidenum">
              <a:rPr lang="de-DE" smtClean="0"/>
              <a:t>‹Nr.›</a:t>
            </a:fld>
            <a:endParaRPr lang="de-DE"/>
          </a:p>
        </p:txBody>
      </p:sp>
    </p:spTree>
    <p:extLst>
      <p:ext uri="{BB962C8B-B14F-4D97-AF65-F5344CB8AC3E}">
        <p14:creationId xmlns:p14="http://schemas.microsoft.com/office/powerpoint/2010/main" val="3063587091"/>
      </p:ext>
    </p:extLst>
  </p:cSld>
  <p:clrMap bg1="lt1" tx1="dk1" bg2="lt2" tx2="dk2" accent1="accent1" accent2="accent2" accent3="accent3" accent4="accent4" accent5="accent5" accent6="accent6" hlink="hlink" folHlink="folHlink"/>
  <p:notesStyle>
    <a:lvl1pPr marL="0" algn="l" defTabSz="914239" rtl="0" eaLnBrk="1" latinLnBrk="0" hangingPunct="1">
      <a:defRPr sz="1200" kern="1200">
        <a:solidFill>
          <a:schemeClr val="tx1"/>
        </a:solidFill>
        <a:latin typeface="+mn-lt"/>
        <a:ea typeface="+mn-ea"/>
        <a:cs typeface="+mn-cs"/>
      </a:defRPr>
    </a:lvl1pPr>
    <a:lvl2pPr marL="457119" algn="l" defTabSz="914239" rtl="0" eaLnBrk="1" latinLnBrk="0" hangingPunct="1">
      <a:defRPr sz="1200" kern="1200">
        <a:solidFill>
          <a:schemeClr val="tx1"/>
        </a:solidFill>
        <a:latin typeface="+mn-lt"/>
        <a:ea typeface="+mn-ea"/>
        <a:cs typeface="+mn-cs"/>
      </a:defRPr>
    </a:lvl2pPr>
    <a:lvl3pPr marL="914239" algn="l" defTabSz="914239" rtl="0" eaLnBrk="1" latinLnBrk="0" hangingPunct="1">
      <a:defRPr sz="1200" kern="1200">
        <a:solidFill>
          <a:schemeClr val="tx1"/>
        </a:solidFill>
        <a:latin typeface="+mn-lt"/>
        <a:ea typeface="+mn-ea"/>
        <a:cs typeface="+mn-cs"/>
      </a:defRPr>
    </a:lvl3pPr>
    <a:lvl4pPr marL="1371358" algn="l" defTabSz="914239" rtl="0" eaLnBrk="1" latinLnBrk="0" hangingPunct="1">
      <a:defRPr sz="1200" kern="1200">
        <a:solidFill>
          <a:schemeClr val="tx1"/>
        </a:solidFill>
        <a:latin typeface="+mn-lt"/>
        <a:ea typeface="+mn-ea"/>
        <a:cs typeface="+mn-cs"/>
      </a:defRPr>
    </a:lvl4pPr>
    <a:lvl5pPr marL="1828477" algn="l" defTabSz="914239" rtl="0" eaLnBrk="1" latinLnBrk="0" hangingPunct="1">
      <a:defRPr sz="1200" kern="1200">
        <a:solidFill>
          <a:schemeClr val="tx1"/>
        </a:solidFill>
        <a:latin typeface="+mn-lt"/>
        <a:ea typeface="+mn-ea"/>
        <a:cs typeface="+mn-cs"/>
      </a:defRPr>
    </a:lvl5pPr>
    <a:lvl6pPr marL="2285596" algn="l" defTabSz="914239" rtl="0" eaLnBrk="1" latinLnBrk="0" hangingPunct="1">
      <a:defRPr sz="1200" kern="1200">
        <a:solidFill>
          <a:schemeClr val="tx1"/>
        </a:solidFill>
        <a:latin typeface="+mn-lt"/>
        <a:ea typeface="+mn-ea"/>
        <a:cs typeface="+mn-cs"/>
      </a:defRPr>
    </a:lvl6pPr>
    <a:lvl7pPr marL="2742716" algn="l" defTabSz="914239" rtl="0" eaLnBrk="1" latinLnBrk="0" hangingPunct="1">
      <a:defRPr sz="1200" kern="1200">
        <a:solidFill>
          <a:schemeClr val="tx1"/>
        </a:solidFill>
        <a:latin typeface="+mn-lt"/>
        <a:ea typeface="+mn-ea"/>
        <a:cs typeface="+mn-cs"/>
      </a:defRPr>
    </a:lvl7pPr>
    <a:lvl8pPr marL="3199835" algn="l" defTabSz="914239" rtl="0" eaLnBrk="1" latinLnBrk="0" hangingPunct="1">
      <a:defRPr sz="1200" kern="1200">
        <a:solidFill>
          <a:schemeClr val="tx1"/>
        </a:solidFill>
        <a:latin typeface="+mn-lt"/>
        <a:ea typeface="+mn-ea"/>
        <a:cs typeface="+mn-cs"/>
      </a:defRPr>
    </a:lvl8pPr>
    <a:lvl9pPr marL="3656954" algn="l" defTabSz="9142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750888"/>
            <a:ext cx="5000625" cy="3749675"/>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03F7AB2-460F-4CEA-8311-B31A39A5A7D4}" type="slidenum">
              <a:rPr lang="de-AT" smtClean="0"/>
              <a:t>1</a:t>
            </a:fld>
            <a:endParaRPr lang="de-AT" dirty="0"/>
          </a:p>
        </p:txBody>
      </p:sp>
    </p:spTree>
    <p:extLst>
      <p:ext uri="{BB962C8B-B14F-4D97-AF65-F5344CB8AC3E}">
        <p14:creationId xmlns:p14="http://schemas.microsoft.com/office/powerpoint/2010/main" val="298835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09EA3FF-545B-406A-B159-F34F2BBC4EF2}" type="slidenum">
              <a:rPr lang="de-DE" smtClean="0"/>
              <a:t>4</a:t>
            </a:fld>
            <a:endParaRPr lang="de-DE"/>
          </a:p>
        </p:txBody>
      </p:sp>
    </p:spTree>
    <p:extLst>
      <p:ext uri="{BB962C8B-B14F-4D97-AF65-F5344CB8AC3E}">
        <p14:creationId xmlns:p14="http://schemas.microsoft.com/office/powerpoint/2010/main" val="150038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750888"/>
            <a:ext cx="5000625" cy="37496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03F7AB2-460F-4CEA-8311-B31A39A5A7D4}" type="slidenum">
              <a:rPr lang="de-AT" smtClean="0"/>
              <a:t>5</a:t>
            </a:fld>
            <a:endParaRPr lang="de-AT"/>
          </a:p>
        </p:txBody>
      </p:sp>
      <p:sp>
        <p:nvSpPr>
          <p:cNvPr id="5" name="Datumsplatzhalter 4">
            <a:extLst>
              <a:ext uri="{FF2B5EF4-FFF2-40B4-BE49-F238E27FC236}">
                <a16:creationId xmlns:a16="http://schemas.microsoft.com/office/drawing/2014/main" id="{D8D4AB67-CB44-4C3E-B740-A26F832F95ED}"/>
              </a:ext>
            </a:extLst>
          </p:cNvPr>
          <p:cNvSpPr>
            <a:spLocks noGrp="1"/>
          </p:cNvSpPr>
          <p:nvPr>
            <p:ph type="dt" idx="11"/>
          </p:nvPr>
        </p:nvSpPr>
        <p:spPr/>
        <p:txBody>
          <a:bodyPr/>
          <a:lstStyle/>
          <a:p>
            <a:r>
              <a:rPr lang="de-AT"/>
              <a:t>13.06.2018</a:t>
            </a:r>
          </a:p>
        </p:txBody>
      </p:sp>
    </p:spTree>
    <p:extLst>
      <p:ext uri="{BB962C8B-B14F-4D97-AF65-F5344CB8AC3E}">
        <p14:creationId xmlns:p14="http://schemas.microsoft.com/office/powerpoint/2010/main" val="230928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750888"/>
            <a:ext cx="5000625" cy="3749675"/>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03F7AB2-460F-4CEA-8311-B31A39A5A7D4}" type="slidenum">
              <a:rPr lang="de-AT" smtClean="0"/>
              <a:t>7</a:t>
            </a:fld>
            <a:endParaRPr lang="de-AT"/>
          </a:p>
        </p:txBody>
      </p:sp>
    </p:spTree>
    <p:extLst>
      <p:ext uri="{BB962C8B-B14F-4D97-AF65-F5344CB8AC3E}">
        <p14:creationId xmlns:p14="http://schemas.microsoft.com/office/powerpoint/2010/main" val="243341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750888"/>
            <a:ext cx="5000625" cy="3749675"/>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03F7AB2-460F-4CEA-8311-B31A39A5A7D4}" type="slidenum">
              <a:rPr lang="de-AT" smtClean="0"/>
              <a:t>8</a:t>
            </a:fld>
            <a:endParaRPr lang="de-AT"/>
          </a:p>
        </p:txBody>
      </p:sp>
    </p:spTree>
    <p:extLst>
      <p:ext uri="{BB962C8B-B14F-4D97-AF65-F5344CB8AC3E}">
        <p14:creationId xmlns:p14="http://schemas.microsoft.com/office/powerpoint/2010/main" val="246023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750888"/>
            <a:ext cx="5000625" cy="3749675"/>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03F7AB2-460F-4CEA-8311-B31A39A5A7D4}" type="slidenum">
              <a:rPr lang="de-AT" smtClean="0"/>
              <a:t>9</a:t>
            </a:fld>
            <a:endParaRPr lang="de-AT"/>
          </a:p>
        </p:txBody>
      </p:sp>
    </p:spTree>
    <p:extLst>
      <p:ext uri="{BB962C8B-B14F-4D97-AF65-F5344CB8AC3E}">
        <p14:creationId xmlns:p14="http://schemas.microsoft.com/office/powerpoint/2010/main" val="188648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750888"/>
            <a:ext cx="5000625" cy="3749675"/>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03F7AB2-460F-4CEA-8311-B31A39A5A7D4}" type="slidenum">
              <a:rPr lang="de-AT" smtClean="0"/>
              <a:t>10</a:t>
            </a:fld>
            <a:endParaRPr lang="de-AT"/>
          </a:p>
        </p:txBody>
      </p:sp>
    </p:spTree>
    <p:extLst>
      <p:ext uri="{BB962C8B-B14F-4D97-AF65-F5344CB8AC3E}">
        <p14:creationId xmlns:p14="http://schemas.microsoft.com/office/powerpoint/2010/main" val="2154836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 r="502" b="8899"/>
          <a:stretch/>
        </p:blipFill>
        <p:spPr bwMode="auto">
          <a:xfrm>
            <a:off x="0" y="2152997"/>
            <a:ext cx="9144000" cy="470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hasCustomPrompt="1"/>
          </p:nvPr>
        </p:nvSpPr>
        <p:spPr>
          <a:xfrm>
            <a:off x="518765" y="1861545"/>
            <a:ext cx="7986630" cy="991391"/>
          </a:xfrm>
        </p:spPr>
        <p:txBody>
          <a:bodyPr>
            <a:normAutofit/>
          </a:bodyPr>
          <a:lstStyle>
            <a:lvl1pPr algn="r">
              <a:lnSpc>
                <a:spcPct val="150000"/>
              </a:lnSpc>
              <a:defRPr sz="4400" b="1">
                <a:solidFill>
                  <a:schemeClr val="tx1"/>
                </a:solidFill>
              </a:defRPr>
            </a:lvl1pPr>
          </a:lstStyle>
          <a:p>
            <a:r>
              <a:rPr lang="de-DE" dirty="0"/>
              <a:t>Überschrift</a:t>
            </a: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5706" y="750162"/>
            <a:ext cx="2259719" cy="652424"/>
          </a:xfrm>
          <a:prstGeom prst="rect">
            <a:avLst/>
          </a:prstGeom>
        </p:spPr>
      </p:pic>
      <p:sp>
        <p:nvSpPr>
          <p:cNvPr id="5" name="Textplatzhalter 4"/>
          <p:cNvSpPr>
            <a:spLocks noGrp="1"/>
          </p:cNvSpPr>
          <p:nvPr>
            <p:ph type="body" sz="quarter" idx="10" hasCustomPrompt="1"/>
          </p:nvPr>
        </p:nvSpPr>
        <p:spPr>
          <a:xfrm>
            <a:off x="5003800" y="2924175"/>
            <a:ext cx="3502025" cy="792163"/>
          </a:xfrm>
        </p:spPr>
        <p:txBody>
          <a:bodyPr/>
          <a:lstStyle>
            <a:lvl1pPr marL="0" indent="0" algn="r">
              <a:buNone/>
              <a:defRPr baseline="0"/>
            </a:lvl1pPr>
          </a:lstStyle>
          <a:p>
            <a:pPr lvl="0"/>
            <a:r>
              <a:rPr lang="de-DE" dirty="0"/>
              <a:t>Vortrag von</a:t>
            </a:r>
          </a:p>
          <a:p>
            <a:pPr lvl="0"/>
            <a:r>
              <a:rPr lang="de-DE" dirty="0"/>
              <a:t>Im Rahmen von</a:t>
            </a:r>
            <a:endParaRPr lang="de-AT" dirty="0"/>
          </a:p>
        </p:txBody>
      </p:sp>
    </p:spTree>
    <p:extLst>
      <p:ext uri="{BB962C8B-B14F-4D97-AF65-F5344CB8AC3E}">
        <p14:creationId xmlns:p14="http://schemas.microsoft.com/office/powerpoint/2010/main" val="100704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11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ge Überschrift + wenig Text">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5706" y="750162"/>
            <a:ext cx="2259719" cy="652424"/>
          </a:xfrm>
          <a:prstGeom prst="rect">
            <a:avLst/>
          </a:prstGeom>
        </p:spPr>
      </p:pic>
      <p:sp>
        <p:nvSpPr>
          <p:cNvPr id="12" name="Inhaltsplatzhalter 5"/>
          <p:cNvSpPr>
            <a:spLocks noGrp="1"/>
          </p:cNvSpPr>
          <p:nvPr>
            <p:ph sz="quarter" idx="4"/>
          </p:nvPr>
        </p:nvSpPr>
        <p:spPr>
          <a:xfrm>
            <a:off x="467544" y="1988840"/>
            <a:ext cx="8208912" cy="4117559"/>
          </a:xfrm>
        </p:spPr>
        <p:txBody>
          <a:bodyPr>
            <a:normAutofit/>
          </a:bodyPr>
          <a:lstStyle>
            <a:lvl1pPr>
              <a:defRPr sz="2500"/>
            </a:lvl1pPr>
            <a:lvl2pPr>
              <a:defRPr sz="2100"/>
            </a:lvl2pPr>
            <a:lvl3pPr>
              <a:defRPr sz="2100"/>
            </a:lvl3pPr>
            <a:lvl4pPr>
              <a:defRPr sz="2100"/>
            </a:lvl4pPr>
            <a:lvl5pPr>
              <a:defRPr sz="21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itel 1"/>
          <p:cNvSpPr>
            <a:spLocks noGrp="1"/>
          </p:cNvSpPr>
          <p:nvPr>
            <p:ph type="ctrTitle" hasCustomPrompt="1"/>
          </p:nvPr>
        </p:nvSpPr>
        <p:spPr>
          <a:xfrm>
            <a:off x="467543" y="1484784"/>
            <a:ext cx="8208913" cy="432048"/>
          </a:xfrm>
        </p:spPr>
        <p:txBody>
          <a:bodyPr>
            <a:noAutofit/>
          </a:bodyPr>
          <a:lstStyle>
            <a:lvl1pPr algn="l">
              <a:defRPr sz="2700" b="1">
                <a:solidFill>
                  <a:srgbClr val="0063A6"/>
                </a:solidFill>
              </a:defRPr>
            </a:lvl1pPr>
          </a:lstStyle>
          <a:p>
            <a:r>
              <a:rPr lang="de-DE" dirty="0"/>
              <a:t>Überschrift</a:t>
            </a:r>
          </a:p>
        </p:txBody>
      </p:sp>
      <p:sp>
        <p:nvSpPr>
          <p:cNvPr id="14" name="Datumsplatzhalter 3"/>
          <p:cNvSpPr>
            <a:spLocks noGrp="1"/>
          </p:cNvSpPr>
          <p:nvPr>
            <p:ph type="dt" sz="half" idx="13"/>
          </p:nvPr>
        </p:nvSpPr>
        <p:spPr>
          <a:xfrm>
            <a:off x="5220072" y="6525368"/>
            <a:ext cx="1018455" cy="216000"/>
          </a:xfrm>
          <a:prstGeom prst="rect">
            <a:avLst/>
          </a:prstGeom>
        </p:spPr>
        <p:txBody>
          <a:bodyPr lIns="0" tIns="0" rIns="0" bIns="0"/>
          <a:lstStyle>
            <a:lvl1pPr>
              <a:defRPr sz="1600"/>
            </a:lvl1pPr>
          </a:lstStyle>
          <a:p>
            <a:endParaRPr lang="de-DE" dirty="0"/>
          </a:p>
        </p:txBody>
      </p:sp>
      <p:sp>
        <p:nvSpPr>
          <p:cNvPr id="15" name="Fußzeilenplatzhalter 4"/>
          <p:cNvSpPr>
            <a:spLocks noGrp="1"/>
          </p:cNvSpPr>
          <p:nvPr>
            <p:ph type="ftr" sz="quarter" idx="14"/>
          </p:nvPr>
        </p:nvSpPr>
        <p:spPr>
          <a:xfrm>
            <a:off x="899593" y="6525344"/>
            <a:ext cx="4248472" cy="216000"/>
          </a:xfrm>
          <a:prstGeom prst="rect">
            <a:avLst/>
          </a:prstGeom>
        </p:spPr>
        <p:txBody>
          <a:bodyPr lIns="0" tIns="0" rIns="0" bIns="0"/>
          <a:lstStyle>
            <a:lvl1pPr>
              <a:defRPr sz="1600"/>
            </a:lvl1pPr>
          </a:lstStyle>
          <a:p>
            <a:endParaRPr lang="de-DE" dirty="0"/>
          </a:p>
        </p:txBody>
      </p:sp>
      <p:sp>
        <p:nvSpPr>
          <p:cNvPr id="16" name="Foliennummernplatzhalter 5"/>
          <p:cNvSpPr>
            <a:spLocks noGrp="1"/>
          </p:cNvSpPr>
          <p:nvPr>
            <p:ph type="sldNum" sz="quarter" idx="15"/>
          </p:nvPr>
        </p:nvSpPr>
        <p:spPr>
          <a:xfrm>
            <a:off x="467544" y="6525368"/>
            <a:ext cx="370384" cy="216000"/>
          </a:xfrm>
          <a:prstGeom prst="rect">
            <a:avLst/>
          </a:prstGeom>
        </p:spPr>
        <p:txBody>
          <a:bodyPr lIns="0" tIns="0" rIns="0" bIns="0"/>
          <a:lstStyle>
            <a:lvl1pPr>
              <a:defRPr sz="1600"/>
            </a:lvl1pPr>
          </a:lstStyle>
          <a:p>
            <a:fld id="{827D2D36-7A1F-2A44-AD7A-BE1A7EA118DA}" type="slidenum">
              <a:rPr lang="de-DE" smtClean="0"/>
              <a:pPr/>
              <a:t>‹Nr.›</a:t>
            </a:fld>
            <a:endParaRPr lang="de-DE" dirty="0"/>
          </a:p>
        </p:txBody>
      </p:sp>
      <p:sp>
        <p:nvSpPr>
          <p:cNvPr id="17" name="Textfeld 16"/>
          <p:cNvSpPr txBox="1">
            <a:spLocks noChangeAspect="1"/>
          </p:cNvSpPr>
          <p:nvPr userDrawn="1"/>
        </p:nvSpPr>
        <p:spPr>
          <a:xfrm>
            <a:off x="6300192" y="6525345"/>
            <a:ext cx="2592288" cy="216023"/>
          </a:xfrm>
          <a:prstGeom prst="rect">
            <a:avLst/>
          </a:prstGeom>
        </p:spPr>
        <p:txBody>
          <a:bodyPr lIns="0" tIns="0" rIns="0" bIns="0"/>
          <a:lstStyle>
            <a:defPPr>
              <a:defRPr lang="de-DE"/>
            </a:defPPr>
            <a:lvl1pPr>
              <a:defRPr sz="1400"/>
            </a:lvl1pPr>
          </a:lstStyle>
          <a:p>
            <a:pPr lvl="0"/>
            <a:r>
              <a:rPr lang="de-DE" sz="1600" noProof="0" dirty="0"/>
              <a:t>Institut</a:t>
            </a:r>
            <a:r>
              <a:rPr lang="en-US" sz="1600" dirty="0"/>
              <a:t> für Pflegewissenschaft</a:t>
            </a:r>
          </a:p>
        </p:txBody>
      </p:sp>
    </p:spTree>
    <p:extLst>
      <p:ext uri="{BB962C8B-B14F-4D97-AF65-F5344CB8AC3E}">
        <p14:creationId xmlns:p14="http://schemas.microsoft.com/office/powerpoint/2010/main" val="328516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Foto">
    <p:spTree>
      <p:nvGrpSpPr>
        <p:cNvPr id="1" name=""/>
        <p:cNvGrpSpPr/>
        <p:nvPr/>
      </p:nvGrpSpPr>
      <p:grpSpPr>
        <a:xfrm>
          <a:off x="0" y="0"/>
          <a:ext cx="0" cy="0"/>
          <a:chOff x="0" y="0"/>
          <a:chExt cx="0" cy="0"/>
        </a:xfrm>
      </p:grpSpPr>
      <p:pic>
        <p:nvPicPr>
          <p:cNvPr id="9" name="Picture 2" descr="Z:\01Dateien Antje\Vorlagen\UnivieFront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721" b="11592"/>
          <a:stretch/>
        </p:blipFill>
        <p:spPr bwMode="auto">
          <a:xfrm>
            <a:off x="97" y="1918800"/>
            <a:ext cx="9144000" cy="493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userDrawn="1"/>
        </p:nvSpPr>
        <p:spPr bwMode="ltGray">
          <a:xfrm>
            <a:off x="0" y="1505400"/>
            <a:ext cx="9144000" cy="1347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AT" sz="1350" dirty="0"/>
          </a:p>
        </p:txBody>
      </p:sp>
      <p:sp>
        <p:nvSpPr>
          <p:cNvPr id="4" name="Untertitel 2"/>
          <p:cNvSpPr>
            <a:spLocks noGrp="1"/>
          </p:cNvSpPr>
          <p:nvPr>
            <p:ph type="subTitle" idx="1"/>
          </p:nvPr>
        </p:nvSpPr>
        <p:spPr bwMode="white">
          <a:xfrm>
            <a:off x="305991" y="2349309"/>
            <a:ext cx="8532019" cy="293470"/>
          </a:xfrm>
        </p:spPr>
        <p:txBody>
          <a:bodyPr>
            <a:noAutofit/>
          </a:bodyPr>
          <a:lstStyle>
            <a:lvl1pPr marL="0" indent="0" algn="l">
              <a:buNone/>
              <a:defRPr sz="18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AT" dirty="0"/>
          </a:p>
        </p:txBody>
      </p:sp>
      <p:sp>
        <p:nvSpPr>
          <p:cNvPr id="5" name="Titel 1"/>
          <p:cNvSpPr>
            <a:spLocks noGrp="1"/>
          </p:cNvSpPr>
          <p:nvPr>
            <p:ph type="ctrTitle"/>
          </p:nvPr>
        </p:nvSpPr>
        <p:spPr bwMode="white">
          <a:xfrm>
            <a:off x="305991" y="1632550"/>
            <a:ext cx="8532018" cy="612759"/>
          </a:xfrm>
        </p:spPr>
        <p:txBody>
          <a:bodyPr anchor="b">
            <a:noAutofit/>
          </a:bodyPr>
          <a:lstStyle>
            <a:lvl1pPr algn="l">
              <a:defRPr sz="3200" b="0">
                <a:solidFill>
                  <a:schemeClr val="bg1"/>
                </a:solidFill>
                <a:latin typeface="+mj-lt"/>
              </a:defRPr>
            </a:lvl1pPr>
          </a:lstStyle>
          <a:p>
            <a:r>
              <a:rPr lang="de-DE"/>
              <a:t>Titelmasterformat durch Klicken bearbeiten</a:t>
            </a:r>
            <a:endParaRPr lang="de-AT"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5706" y="750162"/>
            <a:ext cx="2259719" cy="652424"/>
          </a:xfrm>
          <a:prstGeom prst="rect">
            <a:avLst/>
          </a:prstGeom>
        </p:spPr>
      </p:pic>
    </p:spTree>
    <p:extLst>
      <p:ext uri="{BB962C8B-B14F-4D97-AF65-F5344CB8AC3E}">
        <p14:creationId xmlns:p14="http://schemas.microsoft.com/office/powerpoint/2010/main" val="283027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rze Überschrift + viel Text">
    <p:spTree>
      <p:nvGrpSpPr>
        <p:cNvPr id="1" name=""/>
        <p:cNvGrpSpPr/>
        <p:nvPr/>
      </p:nvGrpSpPr>
      <p:grpSpPr>
        <a:xfrm>
          <a:off x="0" y="0"/>
          <a:ext cx="0" cy="0"/>
          <a:chOff x="0" y="0"/>
          <a:chExt cx="0" cy="0"/>
        </a:xfrm>
      </p:grpSpPr>
      <p:sp>
        <p:nvSpPr>
          <p:cNvPr id="7" name="Datumsplatzhalter 3"/>
          <p:cNvSpPr>
            <a:spLocks noGrp="1"/>
          </p:cNvSpPr>
          <p:nvPr>
            <p:ph type="dt" sz="half" idx="13"/>
          </p:nvPr>
        </p:nvSpPr>
        <p:spPr>
          <a:xfrm>
            <a:off x="5220072" y="6525368"/>
            <a:ext cx="1018455" cy="216000"/>
          </a:xfrm>
          <a:prstGeom prst="rect">
            <a:avLst/>
          </a:prstGeom>
        </p:spPr>
        <p:txBody>
          <a:bodyPr lIns="0" tIns="0" rIns="0" bIns="0"/>
          <a:lstStyle>
            <a:lvl1pPr>
              <a:defRPr sz="1600"/>
            </a:lvl1pPr>
          </a:lstStyle>
          <a:p>
            <a:endParaRPr lang="de-DE" dirty="0"/>
          </a:p>
        </p:txBody>
      </p:sp>
      <p:sp>
        <p:nvSpPr>
          <p:cNvPr id="8" name="Fußzeilenplatzhalter 4"/>
          <p:cNvSpPr>
            <a:spLocks noGrp="1"/>
          </p:cNvSpPr>
          <p:nvPr>
            <p:ph type="ftr" sz="quarter" idx="14"/>
          </p:nvPr>
        </p:nvSpPr>
        <p:spPr>
          <a:xfrm>
            <a:off x="899593" y="6525344"/>
            <a:ext cx="4248472" cy="216000"/>
          </a:xfrm>
          <a:prstGeom prst="rect">
            <a:avLst/>
          </a:prstGeom>
        </p:spPr>
        <p:txBody>
          <a:bodyPr lIns="0" tIns="0" rIns="0" bIns="0"/>
          <a:lstStyle>
            <a:lvl1pPr>
              <a:defRPr sz="1600"/>
            </a:lvl1pPr>
          </a:lstStyle>
          <a:p>
            <a:endParaRPr lang="de-DE" dirty="0"/>
          </a:p>
        </p:txBody>
      </p:sp>
      <p:sp>
        <p:nvSpPr>
          <p:cNvPr id="9" name="Foliennummernplatzhalter 5"/>
          <p:cNvSpPr>
            <a:spLocks noGrp="1"/>
          </p:cNvSpPr>
          <p:nvPr>
            <p:ph type="sldNum" sz="quarter" idx="15"/>
          </p:nvPr>
        </p:nvSpPr>
        <p:spPr>
          <a:xfrm>
            <a:off x="467544" y="6525368"/>
            <a:ext cx="370384" cy="216000"/>
          </a:xfrm>
          <a:prstGeom prst="rect">
            <a:avLst/>
          </a:prstGeom>
        </p:spPr>
        <p:txBody>
          <a:bodyPr lIns="0" tIns="0" rIns="0" bIns="0"/>
          <a:lstStyle>
            <a:lvl1pPr>
              <a:defRPr sz="1600"/>
            </a:lvl1pPr>
          </a:lstStyle>
          <a:p>
            <a:fld id="{827D2D36-7A1F-2A44-AD7A-BE1A7EA118DA}"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5706" y="750162"/>
            <a:ext cx="2259719" cy="652424"/>
          </a:xfrm>
          <a:prstGeom prst="rect">
            <a:avLst/>
          </a:prstGeom>
        </p:spPr>
      </p:pic>
      <p:sp>
        <p:nvSpPr>
          <p:cNvPr id="12" name="Inhaltsplatzhalter 5"/>
          <p:cNvSpPr>
            <a:spLocks noGrp="1"/>
          </p:cNvSpPr>
          <p:nvPr>
            <p:ph sz="quarter" idx="4"/>
          </p:nvPr>
        </p:nvSpPr>
        <p:spPr>
          <a:xfrm>
            <a:off x="467544" y="1484784"/>
            <a:ext cx="8208912" cy="4621615"/>
          </a:xfrm>
        </p:spPr>
        <p:txBody>
          <a:bodyPr>
            <a:normAutofit/>
          </a:bodyPr>
          <a:lstStyle>
            <a:lvl1pPr>
              <a:defRPr sz="2500"/>
            </a:lvl1pPr>
            <a:lvl2pPr>
              <a:defRPr sz="2100"/>
            </a:lvl2pPr>
            <a:lvl3pPr>
              <a:defRPr sz="2100"/>
            </a:lvl3pPr>
            <a:lvl4pPr>
              <a:defRPr sz="2100"/>
            </a:lvl4pPr>
            <a:lvl5pPr>
              <a:defRPr sz="21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itel 1"/>
          <p:cNvSpPr>
            <a:spLocks noGrp="1"/>
          </p:cNvSpPr>
          <p:nvPr>
            <p:ph type="ctrTitle" hasCustomPrompt="1"/>
          </p:nvPr>
        </p:nvSpPr>
        <p:spPr>
          <a:xfrm>
            <a:off x="467544" y="836713"/>
            <a:ext cx="5472608" cy="432048"/>
          </a:xfrm>
        </p:spPr>
        <p:txBody>
          <a:bodyPr>
            <a:noAutofit/>
          </a:bodyPr>
          <a:lstStyle>
            <a:lvl1pPr algn="l">
              <a:defRPr sz="2700" b="1">
                <a:solidFill>
                  <a:srgbClr val="0063A6"/>
                </a:solidFill>
              </a:defRPr>
            </a:lvl1pPr>
          </a:lstStyle>
          <a:p>
            <a:r>
              <a:rPr lang="de-DE" dirty="0"/>
              <a:t>Überschrift</a:t>
            </a:r>
          </a:p>
        </p:txBody>
      </p:sp>
      <p:sp>
        <p:nvSpPr>
          <p:cNvPr id="14" name="Textfeld 13"/>
          <p:cNvSpPr txBox="1">
            <a:spLocks noChangeAspect="1"/>
          </p:cNvSpPr>
          <p:nvPr userDrawn="1"/>
        </p:nvSpPr>
        <p:spPr>
          <a:xfrm>
            <a:off x="6300192" y="6525345"/>
            <a:ext cx="2592288" cy="216023"/>
          </a:xfrm>
          <a:prstGeom prst="rect">
            <a:avLst/>
          </a:prstGeom>
        </p:spPr>
        <p:txBody>
          <a:bodyPr lIns="0" tIns="0" rIns="0" bIns="0"/>
          <a:lstStyle>
            <a:defPPr>
              <a:defRPr lang="de-DE"/>
            </a:defPPr>
            <a:lvl1pPr>
              <a:defRPr sz="1400"/>
            </a:lvl1pPr>
          </a:lstStyle>
          <a:p>
            <a:pPr lvl="0"/>
            <a:r>
              <a:rPr lang="de-DE" sz="1600" noProof="0" dirty="0"/>
              <a:t>Institut</a:t>
            </a:r>
            <a:r>
              <a:rPr lang="en-US" sz="1600" dirty="0"/>
              <a:t> für Pflegewissenschaft</a:t>
            </a:r>
          </a:p>
        </p:txBody>
      </p:sp>
    </p:spTree>
    <p:extLst>
      <p:ext uri="{BB962C8B-B14F-4D97-AF65-F5344CB8AC3E}">
        <p14:creationId xmlns:p14="http://schemas.microsoft.com/office/powerpoint/2010/main" val="97682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 2 Überschriftenebenen">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5706" y="750162"/>
            <a:ext cx="2259719" cy="652424"/>
          </a:xfrm>
          <a:prstGeom prst="rect">
            <a:avLst/>
          </a:prstGeom>
        </p:spPr>
      </p:pic>
      <p:sp>
        <p:nvSpPr>
          <p:cNvPr id="7" name="Titelplatzhalter 1"/>
          <p:cNvSpPr>
            <a:spLocks noGrp="1"/>
          </p:cNvSpPr>
          <p:nvPr>
            <p:ph type="title" hasCustomPrompt="1"/>
          </p:nvPr>
        </p:nvSpPr>
        <p:spPr>
          <a:xfrm>
            <a:off x="470305" y="1484784"/>
            <a:ext cx="8206151" cy="439418"/>
          </a:xfrm>
          <a:prstGeom prst="rect">
            <a:avLst/>
          </a:prstGeom>
        </p:spPr>
        <p:txBody>
          <a:bodyPr vert="horz" lIns="87272" tIns="43637" rIns="87272" bIns="43637" rtlCol="0" anchor="t">
            <a:noAutofit/>
          </a:bodyPr>
          <a:lstStyle>
            <a:lvl1pPr algn="l">
              <a:defRPr sz="2500" b="0">
                <a:solidFill>
                  <a:srgbClr val="0063A6"/>
                </a:solidFill>
              </a:defRPr>
            </a:lvl1pPr>
          </a:lstStyle>
          <a:p>
            <a:r>
              <a:rPr lang="de-AT" dirty="0"/>
              <a:t>Überschrift 2</a:t>
            </a:r>
            <a:endParaRPr lang="de-DE" dirty="0"/>
          </a:p>
        </p:txBody>
      </p:sp>
      <p:sp>
        <p:nvSpPr>
          <p:cNvPr id="8" name="Inhaltsplatzhalter 5"/>
          <p:cNvSpPr>
            <a:spLocks noGrp="1"/>
          </p:cNvSpPr>
          <p:nvPr>
            <p:ph sz="quarter" idx="4"/>
          </p:nvPr>
        </p:nvSpPr>
        <p:spPr>
          <a:xfrm>
            <a:off x="467544" y="1988840"/>
            <a:ext cx="8201472" cy="4117559"/>
          </a:xfrm>
        </p:spPr>
        <p:txBody>
          <a:bodyPr>
            <a:normAutofit/>
          </a:bodyPr>
          <a:lstStyle>
            <a:lvl1pPr>
              <a:defRPr sz="2500"/>
            </a:lvl1pPr>
            <a:lvl2pPr>
              <a:defRPr sz="2100"/>
            </a:lvl2pPr>
            <a:lvl3pPr>
              <a:defRPr sz="2100"/>
            </a:lvl3pPr>
            <a:lvl4pPr>
              <a:defRPr sz="2100"/>
            </a:lvl4pPr>
            <a:lvl5pPr>
              <a:defRPr sz="21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extplatzhalter 2"/>
          <p:cNvSpPr>
            <a:spLocks noGrp="1"/>
          </p:cNvSpPr>
          <p:nvPr>
            <p:ph type="body" sz="quarter" idx="16" hasCustomPrompt="1"/>
          </p:nvPr>
        </p:nvSpPr>
        <p:spPr>
          <a:xfrm>
            <a:off x="467544" y="836712"/>
            <a:ext cx="5688781" cy="433388"/>
          </a:xfrm>
        </p:spPr>
        <p:txBody>
          <a:bodyPr>
            <a:noAutofit/>
          </a:bodyPr>
          <a:lstStyle>
            <a:lvl1pPr marL="0" indent="0">
              <a:spcBef>
                <a:spcPts val="0"/>
              </a:spcBef>
              <a:buNone/>
              <a:defRPr sz="2700" b="1">
                <a:solidFill>
                  <a:srgbClr val="0063A6"/>
                </a:solidFill>
                <a:latin typeface="+mj-lt"/>
              </a:defRPr>
            </a:lvl1pPr>
          </a:lstStyle>
          <a:p>
            <a:pPr lvl="0"/>
            <a:r>
              <a:rPr lang="de-DE" dirty="0"/>
              <a:t>Überschrift 1</a:t>
            </a:r>
            <a:endParaRPr lang="de-AT" dirty="0"/>
          </a:p>
        </p:txBody>
      </p:sp>
      <p:sp>
        <p:nvSpPr>
          <p:cNvPr id="13" name="Datumsplatzhalter 3"/>
          <p:cNvSpPr>
            <a:spLocks noGrp="1"/>
          </p:cNvSpPr>
          <p:nvPr>
            <p:ph type="dt" sz="half" idx="13"/>
          </p:nvPr>
        </p:nvSpPr>
        <p:spPr>
          <a:xfrm>
            <a:off x="5220072" y="6525368"/>
            <a:ext cx="1018455" cy="216000"/>
          </a:xfrm>
          <a:prstGeom prst="rect">
            <a:avLst/>
          </a:prstGeom>
        </p:spPr>
        <p:txBody>
          <a:bodyPr lIns="0" tIns="0" rIns="0" bIns="0"/>
          <a:lstStyle>
            <a:lvl1pPr>
              <a:defRPr sz="1600"/>
            </a:lvl1pPr>
          </a:lstStyle>
          <a:p>
            <a:endParaRPr lang="de-DE" dirty="0"/>
          </a:p>
        </p:txBody>
      </p:sp>
      <p:sp>
        <p:nvSpPr>
          <p:cNvPr id="14" name="Fußzeilenplatzhalter 4"/>
          <p:cNvSpPr>
            <a:spLocks noGrp="1"/>
          </p:cNvSpPr>
          <p:nvPr>
            <p:ph type="ftr" sz="quarter" idx="14"/>
          </p:nvPr>
        </p:nvSpPr>
        <p:spPr>
          <a:xfrm>
            <a:off x="899593" y="6525344"/>
            <a:ext cx="4248472" cy="216000"/>
          </a:xfrm>
          <a:prstGeom prst="rect">
            <a:avLst/>
          </a:prstGeom>
        </p:spPr>
        <p:txBody>
          <a:bodyPr lIns="0" tIns="0" rIns="0" bIns="0"/>
          <a:lstStyle>
            <a:lvl1pPr>
              <a:defRPr sz="1600"/>
            </a:lvl1pPr>
          </a:lstStyle>
          <a:p>
            <a:endParaRPr lang="de-DE" dirty="0"/>
          </a:p>
        </p:txBody>
      </p:sp>
      <p:sp>
        <p:nvSpPr>
          <p:cNvPr id="15" name="Foliennummernplatzhalter 5"/>
          <p:cNvSpPr>
            <a:spLocks noGrp="1"/>
          </p:cNvSpPr>
          <p:nvPr>
            <p:ph type="sldNum" sz="quarter" idx="15"/>
          </p:nvPr>
        </p:nvSpPr>
        <p:spPr>
          <a:xfrm>
            <a:off x="467544" y="6525368"/>
            <a:ext cx="370384" cy="216000"/>
          </a:xfrm>
          <a:prstGeom prst="rect">
            <a:avLst/>
          </a:prstGeom>
        </p:spPr>
        <p:txBody>
          <a:bodyPr lIns="0" tIns="0" rIns="0" bIns="0"/>
          <a:lstStyle>
            <a:lvl1pPr>
              <a:defRPr sz="1600"/>
            </a:lvl1pPr>
          </a:lstStyle>
          <a:p>
            <a:fld id="{827D2D36-7A1F-2A44-AD7A-BE1A7EA118DA}" type="slidenum">
              <a:rPr lang="de-DE" smtClean="0"/>
              <a:pPr/>
              <a:t>‹Nr.›</a:t>
            </a:fld>
            <a:endParaRPr lang="de-DE" dirty="0"/>
          </a:p>
        </p:txBody>
      </p:sp>
      <p:sp>
        <p:nvSpPr>
          <p:cNvPr id="16" name="Textfeld 15"/>
          <p:cNvSpPr txBox="1">
            <a:spLocks noChangeAspect="1"/>
          </p:cNvSpPr>
          <p:nvPr userDrawn="1"/>
        </p:nvSpPr>
        <p:spPr>
          <a:xfrm>
            <a:off x="6300192" y="6525345"/>
            <a:ext cx="2592288" cy="216023"/>
          </a:xfrm>
          <a:prstGeom prst="rect">
            <a:avLst/>
          </a:prstGeom>
        </p:spPr>
        <p:txBody>
          <a:bodyPr lIns="0" tIns="0" rIns="0" bIns="0"/>
          <a:lstStyle>
            <a:defPPr>
              <a:defRPr lang="de-DE"/>
            </a:defPPr>
            <a:lvl1pPr>
              <a:defRPr sz="1400"/>
            </a:lvl1pPr>
          </a:lstStyle>
          <a:p>
            <a:pPr lvl="0"/>
            <a:r>
              <a:rPr lang="de-DE" sz="1600" noProof="0" dirty="0"/>
              <a:t>Institut</a:t>
            </a:r>
            <a:r>
              <a:rPr lang="en-US" sz="1600" dirty="0"/>
              <a:t> für Pflegewissenschaft</a:t>
            </a:r>
          </a:p>
        </p:txBody>
      </p:sp>
    </p:spTree>
    <p:extLst>
      <p:ext uri="{BB962C8B-B14F-4D97-AF65-F5344CB8AC3E}">
        <p14:creationId xmlns:p14="http://schemas.microsoft.com/office/powerpoint/2010/main" val="67055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67545" y="1484784"/>
            <a:ext cx="3981308" cy="400020"/>
          </a:xfrm>
        </p:spPr>
        <p:txBody>
          <a:bodyPr anchor="b">
            <a:normAutofit/>
          </a:bodyPr>
          <a:lstStyle>
            <a:lvl1pPr marL="0" indent="0">
              <a:buNone/>
              <a:defRPr sz="2100" b="1" baseline="0">
                <a:solidFill>
                  <a:srgbClr val="0063A6"/>
                </a:solidFill>
                <a:latin typeface="+mj-lt"/>
              </a:defRPr>
            </a:lvl1pPr>
            <a:lvl2pPr marL="436361" indent="0">
              <a:buNone/>
              <a:defRPr sz="1900" b="1"/>
            </a:lvl2pPr>
            <a:lvl3pPr marL="872722" indent="0">
              <a:buNone/>
              <a:defRPr sz="1800" b="1"/>
            </a:lvl3pPr>
            <a:lvl4pPr marL="1309083" indent="0">
              <a:buNone/>
              <a:defRPr sz="1500" b="1"/>
            </a:lvl4pPr>
            <a:lvl5pPr marL="1745445" indent="0">
              <a:buNone/>
              <a:defRPr sz="1500" b="1"/>
            </a:lvl5pPr>
            <a:lvl6pPr marL="2181806" indent="0">
              <a:buNone/>
              <a:defRPr sz="1500" b="1"/>
            </a:lvl6pPr>
            <a:lvl7pPr marL="2618167" indent="0">
              <a:buNone/>
              <a:defRPr sz="1500" b="1"/>
            </a:lvl7pPr>
            <a:lvl8pPr marL="3054529" indent="0">
              <a:buNone/>
              <a:defRPr sz="1500" b="1"/>
            </a:lvl8pPr>
            <a:lvl9pPr marL="3490890" indent="0">
              <a:buNone/>
              <a:defRPr sz="1500" b="1"/>
            </a:lvl9pPr>
          </a:lstStyle>
          <a:p>
            <a:pPr lvl="0"/>
            <a:r>
              <a:rPr lang="de-AT" dirty="0"/>
              <a:t>Überschrift 1</a:t>
            </a:r>
          </a:p>
        </p:txBody>
      </p:sp>
      <p:sp>
        <p:nvSpPr>
          <p:cNvPr id="4" name="Inhaltsplatzhalter 3"/>
          <p:cNvSpPr>
            <a:spLocks noGrp="1"/>
          </p:cNvSpPr>
          <p:nvPr>
            <p:ph sz="half" idx="2"/>
          </p:nvPr>
        </p:nvSpPr>
        <p:spPr>
          <a:xfrm>
            <a:off x="467545" y="1988840"/>
            <a:ext cx="3981308" cy="4248472"/>
          </a:xfrm>
        </p:spPr>
        <p:txBody>
          <a:bodyPr>
            <a:normAutofit/>
          </a:bodyPr>
          <a:lstStyle>
            <a:lvl1pPr>
              <a:defRPr sz="1900"/>
            </a:lvl1pPr>
            <a:lvl2pPr>
              <a:defRPr sz="1900"/>
            </a:lvl2pPr>
            <a:lvl3pPr>
              <a:defRPr sz="1900"/>
            </a:lvl3pPr>
            <a:lvl4pPr>
              <a:defRPr sz="1900"/>
            </a:lvl4pPr>
            <a:lvl5pPr>
              <a:defRPr sz="19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4"/>
          </p:nvPr>
        </p:nvSpPr>
        <p:spPr>
          <a:xfrm>
            <a:off x="4702300" y="1988840"/>
            <a:ext cx="3974156" cy="4248472"/>
          </a:xfrm>
        </p:spPr>
        <p:txBody>
          <a:bodyPr>
            <a:normAutofit/>
          </a:bodyPr>
          <a:lstStyle>
            <a:lvl1pPr>
              <a:defRPr sz="1900"/>
            </a:lvl1pPr>
            <a:lvl2pPr>
              <a:defRPr sz="1900"/>
            </a:lvl2pPr>
            <a:lvl3pPr>
              <a:defRPr sz="1900"/>
            </a:lvl3pPr>
            <a:lvl4pPr>
              <a:defRPr sz="1900"/>
            </a:lvl4pPr>
            <a:lvl5pPr>
              <a:defRPr sz="19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5706" y="750162"/>
            <a:ext cx="2259719" cy="652424"/>
          </a:xfrm>
          <a:prstGeom prst="rect">
            <a:avLst/>
          </a:prstGeom>
        </p:spPr>
      </p:pic>
      <p:sp>
        <p:nvSpPr>
          <p:cNvPr id="8" name="Textplatzhalter 2"/>
          <p:cNvSpPr>
            <a:spLocks noGrp="1"/>
          </p:cNvSpPr>
          <p:nvPr>
            <p:ph type="body" idx="10" hasCustomPrompt="1"/>
          </p:nvPr>
        </p:nvSpPr>
        <p:spPr>
          <a:xfrm>
            <a:off x="4687804" y="1484784"/>
            <a:ext cx="3988652" cy="400020"/>
          </a:xfrm>
        </p:spPr>
        <p:txBody>
          <a:bodyPr anchor="b">
            <a:normAutofit/>
          </a:bodyPr>
          <a:lstStyle>
            <a:lvl1pPr marL="0" indent="0">
              <a:buNone/>
              <a:defRPr sz="2100" b="1">
                <a:solidFill>
                  <a:srgbClr val="0063A6"/>
                </a:solidFill>
                <a:latin typeface="+mj-lt"/>
              </a:defRPr>
            </a:lvl1pPr>
            <a:lvl2pPr marL="436361" indent="0">
              <a:buNone/>
              <a:defRPr sz="1900" b="1"/>
            </a:lvl2pPr>
            <a:lvl3pPr marL="872722" indent="0">
              <a:buNone/>
              <a:defRPr sz="1800" b="1"/>
            </a:lvl3pPr>
            <a:lvl4pPr marL="1309083" indent="0">
              <a:buNone/>
              <a:defRPr sz="1500" b="1"/>
            </a:lvl4pPr>
            <a:lvl5pPr marL="1745445" indent="0">
              <a:buNone/>
              <a:defRPr sz="1500" b="1"/>
            </a:lvl5pPr>
            <a:lvl6pPr marL="2181806" indent="0">
              <a:buNone/>
              <a:defRPr sz="1500" b="1"/>
            </a:lvl6pPr>
            <a:lvl7pPr marL="2618167" indent="0">
              <a:buNone/>
              <a:defRPr sz="1500" b="1"/>
            </a:lvl7pPr>
            <a:lvl8pPr marL="3054529" indent="0">
              <a:buNone/>
              <a:defRPr sz="1500" b="1"/>
            </a:lvl8pPr>
            <a:lvl9pPr marL="3490890" indent="0">
              <a:buNone/>
              <a:defRPr sz="1500" b="1"/>
            </a:lvl9pPr>
          </a:lstStyle>
          <a:p>
            <a:pPr lvl="0"/>
            <a:r>
              <a:rPr lang="de-AT" dirty="0"/>
              <a:t>Überschrift 2</a:t>
            </a:r>
          </a:p>
        </p:txBody>
      </p:sp>
      <p:sp>
        <p:nvSpPr>
          <p:cNvPr id="14" name="Datumsplatzhalter 3"/>
          <p:cNvSpPr>
            <a:spLocks noGrp="1"/>
          </p:cNvSpPr>
          <p:nvPr>
            <p:ph type="dt" sz="half" idx="13"/>
          </p:nvPr>
        </p:nvSpPr>
        <p:spPr>
          <a:xfrm>
            <a:off x="5220072" y="6525368"/>
            <a:ext cx="1018455" cy="216000"/>
          </a:xfrm>
          <a:prstGeom prst="rect">
            <a:avLst/>
          </a:prstGeom>
        </p:spPr>
        <p:txBody>
          <a:bodyPr lIns="0" tIns="0" rIns="0" bIns="0"/>
          <a:lstStyle>
            <a:lvl1pPr>
              <a:defRPr sz="1600"/>
            </a:lvl1pPr>
          </a:lstStyle>
          <a:p>
            <a:endParaRPr lang="de-DE" dirty="0"/>
          </a:p>
        </p:txBody>
      </p:sp>
      <p:sp>
        <p:nvSpPr>
          <p:cNvPr id="15" name="Fußzeilenplatzhalter 4"/>
          <p:cNvSpPr>
            <a:spLocks noGrp="1"/>
          </p:cNvSpPr>
          <p:nvPr>
            <p:ph type="ftr" sz="quarter" idx="14"/>
          </p:nvPr>
        </p:nvSpPr>
        <p:spPr>
          <a:xfrm>
            <a:off x="899593" y="6525344"/>
            <a:ext cx="4248472" cy="216000"/>
          </a:xfrm>
          <a:prstGeom prst="rect">
            <a:avLst/>
          </a:prstGeom>
        </p:spPr>
        <p:txBody>
          <a:bodyPr lIns="0" tIns="0" rIns="0" bIns="0"/>
          <a:lstStyle>
            <a:lvl1pPr>
              <a:defRPr sz="1600"/>
            </a:lvl1pPr>
          </a:lstStyle>
          <a:p>
            <a:endParaRPr lang="de-DE" dirty="0"/>
          </a:p>
        </p:txBody>
      </p:sp>
      <p:sp>
        <p:nvSpPr>
          <p:cNvPr id="16" name="Foliennummernplatzhalter 5"/>
          <p:cNvSpPr>
            <a:spLocks noGrp="1"/>
          </p:cNvSpPr>
          <p:nvPr>
            <p:ph type="sldNum" sz="quarter" idx="15"/>
          </p:nvPr>
        </p:nvSpPr>
        <p:spPr>
          <a:xfrm>
            <a:off x="467544" y="6525368"/>
            <a:ext cx="370384" cy="216000"/>
          </a:xfrm>
          <a:prstGeom prst="rect">
            <a:avLst/>
          </a:prstGeom>
        </p:spPr>
        <p:txBody>
          <a:bodyPr lIns="0" tIns="0" rIns="0" bIns="0"/>
          <a:lstStyle>
            <a:lvl1pPr>
              <a:defRPr sz="1600"/>
            </a:lvl1pPr>
          </a:lstStyle>
          <a:p>
            <a:fld id="{827D2D36-7A1F-2A44-AD7A-BE1A7EA118DA}" type="slidenum">
              <a:rPr lang="de-DE" smtClean="0"/>
              <a:pPr/>
              <a:t>‹Nr.›</a:t>
            </a:fld>
            <a:endParaRPr lang="de-DE" dirty="0"/>
          </a:p>
        </p:txBody>
      </p:sp>
      <p:sp>
        <p:nvSpPr>
          <p:cNvPr id="17" name="Textfeld 16"/>
          <p:cNvSpPr txBox="1">
            <a:spLocks noChangeAspect="1"/>
          </p:cNvSpPr>
          <p:nvPr userDrawn="1"/>
        </p:nvSpPr>
        <p:spPr>
          <a:xfrm>
            <a:off x="6300192" y="6525345"/>
            <a:ext cx="2592288" cy="216023"/>
          </a:xfrm>
          <a:prstGeom prst="rect">
            <a:avLst/>
          </a:prstGeom>
        </p:spPr>
        <p:txBody>
          <a:bodyPr lIns="0" tIns="0" rIns="0" bIns="0"/>
          <a:lstStyle>
            <a:defPPr>
              <a:defRPr lang="de-DE"/>
            </a:defPPr>
            <a:lvl1pPr>
              <a:defRPr sz="1400"/>
            </a:lvl1pPr>
          </a:lstStyle>
          <a:p>
            <a:pPr lvl="0"/>
            <a:r>
              <a:rPr lang="de-DE" sz="1600" noProof="0" dirty="0"/>
              <a:t>Institut</a:t>
            </a:r>
            <a:r>
              <a:rPr lang="en-US" sz="1600" dirty="0"/>
              <a:t> für Pflegewissenschaft</a:t>
            </a:r>
          </a:p>
        </p:txBody>
      </p:sp>
    </p:spTree>
    <p:extLst>
      <p:ext uri="{BB962C8B-B14F-4D97-AF65-F5344CB8AC3E}">
        <p14:creationId xmlns:p14="http://schemas.microsoft.com/office/powerpoint/2010/main" val="104657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folie + Überschrift">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467544" y="1484784"/>
            <a:ext cx="8208912" cy="4621615"/>
          </a:xfrm>
        </p:spPr>
        <p:txBody>
          <a:bodyPr/>
          <a:lstStyle/>
          <a:p>
            <a:r>
              <a:rPr lang="de-DE"/>
              <a:t>Bild durch Klicken auf Symbol hinzufügen</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5706" y="750162"/>
            <a:ext cx="2259719" cy="652424"/>
          </a:xfrm>
          <a:prstGeom prst="rect">
            <a:avLst/>
          </a:prstGeom>
        </p:spPr>
      </p:pic>
      <p:sp>
        <p:nvSpPr>
          <p:cNvPr id="6" name="Titel 1"/>
          <p:cNvSpPr txBox="1">
            <a:spLocks/>
          </p:cNvSpPr>
          <p:nvPr userDrawn="1"/>
        </p:nvSpPr>
        <p:spPr>
          <a:xfrm>
            <a:off x="467544" y="836713"/>
            <a:ext cx="5472608" cy="432048"/>
          </a:xfrm>
          <a:prstGeom prst="rect">
            <a:avLst/>
          </a:prstGeom>
        </p:spPr>
        <p:txBody>
          <a:bodyPr vert="horz" lIns="87272" tIns="43637" rIns="87272" bIns="43637" rtlCol="0" anchor="t">
            <a:noAutofit/>
          </a:bodyPr>
          <a:lstStyle>
            <a:lvl1pPr algn="l" defTabSz="872722" rtl="0" eaLnBrk="1" latinLnBrk="0" hangingPunct="1">
              <a:lnSpc>
                <a:spcPts val="2980"/>
              </a:lnSpc>
              <a:spcBef>
                <a:spcPct val="0"/>
              </a:spcBef>
              <a:buNone/>
              <a:defRPr sz="2700" b="1" kern="1200">
                <a:solidFill>
                  <a:srgbClr val="0063A6"/>
                </a:solidFill>
                <a:latin typeface="+mj-lt"/>
                <a:ea typeface="+mj-ea"/>
                <a:cs typeface="+mj-cs"/>
              </a:defRPr>
            </a:lvl1pPr>
          </a:lstStyle>
          <a:p>
            <a:r>
              <a:rPr lang="de-DE" dirty="0"/>
              <a:t>Überschrift</a:t>
            </a:r>
          </a:p>
        </p:txBody>
      </p:sp>
      <p:sp>
        <p:nvSpPr>
          <p:cNvPr id="11" name="Datumsplatzhalter 3"/>
          <p:cNvSpPr>
            <a:spLocks noGrp="1"/>
          </p:cNvSpPr>
          <p:nvPr>
            <p:ph type="dt" sz="half" idx="13"/>
          </p:nvPr>
        </p:nvSpPr>
        <p:spPr>
          <a:xfrm>
            <a:off x="5220072" y="6525368"/>
            <a:ext cx="1018455" cy="216000"/>
          </a:xfrm>
          <a:prstGeom prst="rect">
            <a:avLst/>
          </a:prstGeom>
        </p:spPr>
        <p:txBody>
          <a:bodyPr lIns="0" tIns="0" rIns="0" bIns="0"/>
          <a:lstStyle>
            <a:lvl1pPr>
              <a:defRPr sz="1600"/>
            </a:lvl1pPr>
          </a:lstStyle>
          <a:p>
            <a:endParaRPr lang="de-DE" dirty="0"/>
          </a:p>
        </p:txBody>
      </p:sp>
      <p:sp>
        <p:nvSpPr>
          <p:cNvPr id="12" name="Fußzeilenplatzhalter 4"/>
          <p:cNvSpPr>
            <a:spLocks noGrp="1"/>
          </p:cNvSpPr>
          <p:nvPr>
            <p:ph type="ftr" sz="quarter" idx="14"/>
          </p:nvPr>
        </p:nvSpPr>
        <p:spPr>
          <a:xfrm>
            <a:off x="899593" y="6525344"/>
            <a:ext cx="4248472" cy="216000"/>
          </a:xfrm>
          <a:prstGeom prst="rect">
            <a:avLst/>
          </a:prstGeom>
        </p:spPr>
        <p:txBody>
          <a:bodyPr lIns="0" tIns="0" rIns="0" bIns="0"/>
          <a:lstStyle>
            <a:lvl1pPr>
              <a:defRPr sz="1600"/>
            </a:lvl1pPr>
          </a:lstStyle>
          <a:p>
            <a:endParaRPr lang="de-DE" dirty="0"/>
          </a:p>
        </p:txBody>
      </p:sp>
      <p:sp>
        <p:nvSpPr>
          <p:cNvPr id="13" name="Foliennummernplatzhalter 5"/>
          <p:cNvSpPr>
            <a:spLocks noGrp="1"/>
          </p:cNvSpPr>
          <p:nvPr>
            <p:ph type="sldNum" sz="quarter" idx="15"/>
          </p:nvPr>
        </p:nvSpPr>
        <p:spPr>
          <a:xfrm>
            <a:off x="467544" y="6525368"/>
            <a:ext cx="370384" cy="216000"/>
          </a:xfrm>
          <a:prstGeom prst="rect">
            <a:avLst/>
          </a:prstGeom>
        </p:spPr>
        <p:txBody>
          <a:bodyPr lIns="0" tIns="0" rIns="0" bIns="0"/>
          <a:lstStyle>
            <a:lvl1pPr>
              <a:defRPr sz="1600"/>
            </a:lvl1pPr>
          </a:lstStyle>
          <a:p>
            <a:fld id="{827D2D36-7A1F-2A44-AD7A-BE1A7EA118DA}" type="slidenum">
              <a:rPr lang="de-DE" smtClean="0"/>
              <a:pPr/>
              <a:t>‹Nr.›</a:t>
            </a:fld>
            <a:endParaRPr lang="de-DE" dirty="0"/>
          </a:p>
        </p:txBody>
      </p:sp>
      <p:sp>
        <p:nvSpPr>
          <p:cNvPr id="14" name="Textfeld 13"/>
          <p:cNvSpPr txBox="1">
            <a:spLocks noChangeAspect="1"/>
          </p:cNvSpPr>
          <p:nvPr userDrawn="1"/>
        </p:nvSpPr>
        <p:spPr>
          <a:xfrm>
            <a:off x="6300192" y="6525345"/>
            <a:ext cx="2592288" cy="216023"/>
          </a:xfrm>
          <a:prstGeom prst="rect">
            <a:avLst/>
          </a:prstGeom>
        </p:spPr>
        <p:txBody>
          <a:bodyPr lIns="0" tIns="0" rIns="0" bIns="0"/>
          <a:lstStyle>
            <a:defPPr>
              <a:defRPr lang="de-DE"/>
            </a:defPPr>
            <a:lvl1pPr>
              <a:defRPr sz="1400"/>
            </a:lvl1pPr>
          </a:lstStyle>
          <a:p>
            <a:pPr lvl="0"/>
            <a:r>
              <a:rPr lang="de-DE" sz="1600" noProof="0" dirty="0"/>
              <a:t>Institut</a:t>
            </a:r>
            <a:r>
              <a:rPr lang="en-US" sz="1600" dirty="0"/>
              <a:t> für Pflegewissenschaft</a:t>
            </a:r>
          </a:p>
        </p:txBody>
      </p:sp>
    </p:spTree>
    <p:extLst>
      <p:ext uri="{BB962C8B-B14F-4D97-AF65-F5344CB8AC3E}">
        <p14:creationId xmlns:p14="http://schemas.microsoft.com/office/powerpoint/2010/main" val="106161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hr Platz für Text kleines Logo">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188640"/>
            <a:ext cx="1413145" cy="408002"/>
          </a:xfrm>
          <a:prstGeom prst="rect">
            <a:avLst/>
          </a:prstGeom>
        </p:spPr>
      </p:pic>
      <p:sp>
        <p:nvSpPr>
          <p:cNvPr id="12" name="Inhaltsplatzhalter 5"/>
          <p:cNvSpPr>
            <a:spLocks noGrp="1"/>
          </p:cNvSpPr>
          <p:nvPr>
            <p:ph sz="quarter" idx="4"/>
          </p:nvPr>
        </p:nvSpPr>
        <p:spPr>
          <a:xfrm>
            <a:off x="467544" y="1124744"/>
            <a:ext cx="8208912" cy="4981655"/>
          </a:xfrm>
        </p:spPr>
        <p:txBody>
          <a:bodyPr>
            <a:normAutofit/>
          </a:bodyPr>
          <a:lstStyle>
            <a:lvl1pPr>
              <a:defRPr sz="2500"/>
            </a:lvl1pPr>
            <a:lvl2pPr>
              <a:defRPr sz="2100"/>
            </a:lvl2pPr>
            <a:lvl3pPr>
              <a:defRPr sz="2100"/>
            </a:lvl3pPr>
            <a:lvl4pPr>
              <a:defRPr sz="2100"/>
            </a:lvl4pPr>
            <a:lvl5pPr>
              <a:defRPr sz="21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itel 1"/>
          <p:cNvSpPr>
            <a:spLocks noGrp="1"/>
          </p:cNvSpPr>
          <p:nvPr>
            <p:ph type="ctrTitle" hasCustomPrompt="1"/>
          </p:nvPr>
        </p:nvSpPr>
        <p:spPr>
          <a:xfrm>
            <a:off x="467544" y="620688"/>
            <a:ext cx="8208912" cy="432048"/>
          </a:xfrm>
        </p:spPr>
        <p:txBody>
          <a:bodyPr>
            <a:noAutofit/>
          </a:bodyPr>
          <a:lstStyle>
            <a:lvl1pPr algn="l">
              <a:defRPr sz="2700" b="1">
                <a:solidFill>
                  <a:srgbClr val="0063A6"/>
                </a:solidFill>
              </a:defRPr>
            </a:lvl1pPr>
          </a:lstStyle>
          <a:p>
            <a:r>
              <a:rPr lang="de-DE" dirty="0"/>
              <a:t>Überschrift</a:t>
            </a:r>
          </a:p>
        </p:txBody>
      </p:sp>
      <p:sp>
        <p:nvSpPr>
          <p:cNvPr id="14" name="Datumsplatzhalter 3"/>
          <p:cNvSpPr>
            <a:spLocks noGrp="1"/>
          </p:cNvSpPr>
          <p:nvPr>
            <p:ph type="dt" sz="half" idx="13"/>
          </p:nvPr>
        </p:nvSpPr>
        <p:spPr>
          <a:xfrm>
            <a:off x="5220072" y="6525368"/>
            <a:ext cx="1018455" cy="216000"/>
          </a:xfrm>
          <a:prstGeom prst="rect">
            <a:avLst/>
          </a:prstGeom>
        </p:spPr>
        <p:txBody>
          <a:bodyPr lIns="0" tIns="0" rIns="0" bIns="0"/>
          <a:lstStyle>
            <a:lvl1pPr>
              <a:defRPr sz="1600"/>
            </a:lvl1pPr>
          </a:lstStyle>
          <a:p>
            <a:endParaRPr lang="de-DE" dirty="0"/>
          </a:p>
        </p:txBody>
      </p:sp>
      <p:sp>
        <p:nvSpPr>
          <p:cNvPr id="15" name="Fußzeilenplatzhalter 4"/>
          <p:cNvSpPr>
            <a:spLocks noGrp="1"/>
          </p:cNvSpPr>
          <p:nvPr>
            <p:ph type="ftr" sz="quarter" idx="14"/>
          </p:nvPr>
        </p:nvSpPr>
        <p:spPr>
          <a:xfrm>
            <a:off x="899593" y="6525344"/>
            <a:ext cx="4248472" cy="216000"/>
          </a:xfrm>
          <a:prstGeom prst="rect">
            <a:avLst/>
          </a:prstGeom>
        </p:spPr>
        <p:txBody>
          <a:bodyPr lIns="0" tIns="0" rIns="0" bIns="0"/>
          <a:lstStyle>
            <a:lvl1pPr>
              <a:defRPr sz="1600"/>
            </a:lvl1pPr>
          </a:lstStyle>
          <a:p>
            <a:endParaRPr lang="de-DE" dirty="0"/>
          </a:p>
        </p:txBody>
      </p:sp>
      <p:sp>
        <p:nvSpPr>
          <p:cNvPr id="16" name="Foliennummernplatzhalter 5"/>
          <p:cNvSpPr>
            <a:spLocks noGrp="1"/>
          </p:cNvSpPr>
          <p:nvPr>
            <p:ph type="sldNum" sz="quarter" idx="15"/>
          </p:nvPr>
        </p:nvSpPr>
        <p:spPr>
          <a:xfrm>
            <a:off x="467544" y="6525368"/>
            <a:ext cx="370384" cy="216000"/>
          </a:xfrm>
          <a:prstGeom prst="rect">
            <a:avLst/>
          </a:prstGeom>
        </p:spPr>
        <p:txBody>
          <a:bodyPr lIns="0" tIns="0" rIns="0" bIns="0"/>
          <a:lstStyle>
            <a:lvl1pPr>
              <a:defRPr sz="1600"/>
            </a:lvl1pPr>
          </a:lstStyle>
          <a:p>
            <a:fld id="{827D2D36-7A1F-2A44-AD7A-BE1A7EA118DA}" type="slidenum">
              <a:rPr lang="de-DE" smtClean="0"/>
              <a:pPr/>
              <a:t>‹Nr.›</a:t>
            </a:fld>
            <a:endParaRPr lang="de-DE" dirty="0"/>
          </a:p>
        </p:txBody>
      </p:sp>
      <p:sp>
        <p:nvSpPr>
          <p:cNvPr id="17" name="Textfeld 16"/>
          <p:cNvSpPr txBox="1">
            <a:spLocks noChangeAspect="1"/>
          </p:cNvSpPr>
          <p:nvPr userDrawn="1"/>
        </p:nvSpPr>
        <p:spPr>
          <a:xfrm>
            <a:off x="6300192" y="6525345"/>
            <a:ext cx="2592288" cy="216023"/>
          </a:xfrm>
          <a:prstGeom prst="rect">
            <a:avLst/>
          </a:prstGeom>
        </p:spPr>
        <p:txBody>
          <a:bodyPr lIns="0" tIns="0" rIns="0" bIns="0"/>
          <a:lstStyle>
            <a:defPPr>
              <a:defRPr lang="de-DE"/>
            </a:defPPr>
            <a:lvl1pPr>
              <a:defRPr sz="1400"/>
            </a:lvl1pPr>
          </a:lstStyle>
          <a:p>
            <a:pPr lvl="0"/>
            <a:r>
              <a:rPr lang="de-DE" sz="1600" noProof="0" dirty="0"/>
              <a:t>Institut</a:t>
            </a:r>
            <a:r>
              <a:rPr lang="en-US" sz="1600" dirty="0"/>
              <a:t> für Pflegewissenschaft</a:t>
            </a:r>
          </a:p>
        </p:txBody>
      </p:sp>
    </p:spTree>
    <p:extLst>
      <p:ext uri="{BB962C8B-B14F-4D97-AF65-F5344CB8AC3E}">
        <p14:creationId xmlns:p14="http://schemas.microsoft.com/office/powerpoint/2010/main" val="410784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o mit Logo klein">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188640"/>
            <a:ext cx="1413145" cy="408002"/>
          </a:xfrm>
          <a:prstGeom prst="rect">
            <a:avLst/>
          </a:prstGeom>
        </p:spPr>
      </p:pic>
    </p:spTree>
    <p:extLst>
      <p:ext uri="{BB962C8B-B14F-4D97-AF65-F5344CB8AC3E}">
        <p14:creationId xmlns:p14="http://schemas.microsoft.com/office/powerpoint/2010/main" val="278622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31230" y="1765446"/>
            <a:ext cx="3014248" cy="2950533"/>
          </a:xfrm>
          <a:prstGeom prst="rect">
            <a:avLst/>
          </a:prstGeom>
        </p:spPr>
        <p:txBody>
          <a:bodyPr vert="horz" lIns="87272" tIns="43637" rIns="87272" bIns="43637" rtlCol="0" anchor="t">
            <a:normAutofit/>
          </a:bodyPr>
          <a:lstStyle/>
          <a:p>
            <a:r>
              <a:rPr lang="de-DE" dirty="0"/>
              <a:t>Titelmasterformat durch Klicken bearbeiten</a:t>
            </a:r>
          </a:p>
        </p:txBody>
      </p:sp>
      <p:sp>
        <p:nvSpPr>
          <p:cNvPr id="3" name="Textplatzhalter 2"/>
          <p:cNvSpPr>
            <a:spLocks noGrp="1"/>
          </p:cNvSpPr>
          <p:nvPr>
            <p:ph type="body" idx="1"/>
          </p:nvPr>
        </p:nvSpPr>
        <p:spPr>
          <a:xfrm>
            <a:off x="3793119" y="1850279"/>
            <a:ext cx="4712277" cy="4256120"/>
          </a:xfrm>
          <a:prstGeom prst="rect">
            <a:avLst/>
          </a:prstGeom>
        </p:spPr>
        <p:txBody>
          <a:bodyPr vert="horz" lIns="87272" tIns="43637" rIns="87272" bIns="43637"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74015922"/>
      </p:ext>
    </p:extLst>
  </p:cSld>
  <p:clrMap bg1="lt1" tx1="dk1" bg2="lt2" tx2="dk2" accent1="accent1" accent2="accent2" accent3="accent3" accent4="accent4" accent5="accent5" accent6="accent6" hlink="hlink" folHlink="folHlink"/>
  <p:sldLayoutIdLst>
    <p:sldLayoutId id="2147483707" r:id="rId1"/>
    <p:sldLayoutId id="2147483714" r:id="rId2"/>
    <p:sldLayoutId id="2147483716" r:id="rId3"/>
    <p:sldLayoutId id="2147483709" r:id="rId4"/>
    <p:sldLayoutId id="2147483711" r:id="rId5"/>
    <p:sldLayoutId id="2147483710" r:id="rId6"/>
    <p:sldLayoutId id="2147483712" r:id="rId7"/>
    <p:sldLayoutId id="2147483715" r:id="rId8"/>
    <p:sldLayoutId id="2147483718" r:id="rId9"/>
    <p:sldLayoutId id="2147483717" r:id="rId10"/>
  </p:sldLayoutIdLst>
  <p:hf sldNum="0" hdr="0" ftr="0" dt="0"/>
  <p:txStyles>
    <p:titleStyle>
      <a:lvl1pPr algn="r" defTabSz="872722" rtl="0" eaLnBrk="1" latinLnBrk="0" hangingPunct="1">
        <a:lnSpc>
          <a:spcPts val="2980"/>
        </a:lnSpc>
        <a:spcBef>
          <a:spcPct val="0"/>
        </a:spcBef>
        <a:buNone/>
        <a:defRPr sz="2700" kern="1200">
          <a:solidFill>
            <a:schemeClr val="tx1">
              <a:lumMod val="50000"/>
              <a:lumOff val="50000"/>
            </a:schemeClr>
          </a:solidFill>
          <a:latin typeface="+mj-lt"/>
          <a:ea typeface="+mj-ea"/>
          <a:cs typeface="+mj-cs"/>
        </a:defRPr>
      </a:lvl1pPr>
    </p:titleStyle>
    <p:bodyStyle>
      <a:lvl1pPr marL="155842" indent="-155842"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1pPr>
      <a:lvl2pPr marL="630324" indent="-155842" algn="l" defTabSz="872722" rtl="0" eaLnBrk="1" latinLnBrk="0" hangingPunct="1">
        <a:spcBef>
          <a:spcPct val="20000"/>
        </a:spcBef>
        <a:buFont typeface="Calibri" pitchFamily="34" charset="0"/>
        <a:buChar char="»"/>
        <a:defRPr sz="1900" kern="1200">
          <a:solidFill>
            <a:schemeClr val="tx1"/>
          </a:solidFill>
          <a:latin typeface="+mn-lt"/>
          <a:ea typeface="+mn-ea"/>
          <a:cs typeface="+mn-cs"/>
        </a:defRPr>
      </a:lvl2pPr>
      <a:lvl3pPr marL="1090903"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527264"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63626"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99987"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katharina.heimerl@univie.ac.at"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s://unterwegs-mit-demenz.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79171" y="1771868"/>
            <a:ext cx="8385657" cy="991391"/>
          </a:xfrm>
        </p:spPr>
        <p:txBody>
          <a:bodyPr>
            <a:noAutofit/>
          </a:bodyPr>
          <a:lstStyle/>
          <a:p>
            <a:pPr>
              <a:lnSpc>
                <a:spcPct val="100000"/>
              </a:lnSpc>
            </a:pPr>
            <a:r>
              <a:rPr lang="de-AT" sz="3600" b="1" dirty="0"/>
              <a:t>Gut unterwegs mit Demenz</a:t>
            </a:r>
            <a:br>
              <a:rPr lang="de-AT" sz="3600" b="1" dirty="0"/>
            </a:br>
            <a:r>
              <a:rPr lang="de-AT" sz="2800" b="1" dirty="0"/>
              <a:t>E</a:t>
            </a:r>
            <a:r>
              <a:rPr lang="de-AT" sz="2800" dirty="0"/>
              <a:t>in Recht auf s</a:t>
            </a:r>
            <a:r>
              <a:rPr lang="de-AT" sz="2800" b="1" dirty="0"/>
              <a:t>oziale Teilhabe  </a:t>
            </a:r>
            <a:br>
              <a:rPr lang="de-AT" sz="3600" b="1" dirty="0"/>
            </a:br>
            <a:br>
              <a:rPr lang="de-AT" sz="3600" b="1" dirty="0"/>
            </a:br>
            <a:br>
              <a:rPr lang="de-AT" sz="3600" b="1" dirty="0"/>
            </a:br>
            <a:endParaRPr lang="de-AT" sz="2000" dirty="0"/>
          </a:p>
        </p:txBody>
      </p:sp>
      <p:sp>
        <p:nvSpPr>
          <p:cNvPr id="4" name="Untertitel 3"/>
          <p:cNvSpPr>
            <a:spLocks noGrp="1"/>
          </p:cNvSpPr>
          <p:nvPr>
            <p:ph sz="quarter" idx="4294967295"/>
          </p:nvPr>
        </p:nvSpPr>
        <p:spPr>
          <a:xfrm>
            <a:off x="1891339" y="3345208"/>
            <a:ext cx="6873489" cy="1150938"/>
          </a:xfrm>
          <a:prstGeom prst="rect">
            <a:avLst/>
          </a:prstGeom>
        </p:spPr>
        <p:txBody>
          <a:bodyPr>
            <a:normAutofit/>
          </a:bodyPr>
          <a:lstStyle/>
          <a:p>
            <a:pPr marL="0" indent="0" algn="r">
              <a:buNone/>
            </a:pPr>
            <a:r>
              <a:rPr lang="de-DE" sz="2800" dirty="0"/>
              <a:t> </a:t>
            </a:r>
            <a:r>
              <a:rPr lang="de-DE" sz="2800" b="1" dirty="0"/>
              <a:t>Barbara Pichler </a:t>
            </a:r>
          </a:p>
        </p:txBody>
      </p:sp>
      <p:sp>
        <p:nvSpPr>
          <p:cNvPr id="9" name="Textfeld 8"/>
          <p:cNvSpPr txBox="1"/>
          <p:nvPr/>
        </p:nvSpPr>
        <p:spPr>
          <a:xfrm>
            <a:off x="251520" y="5445224"/>
            <a:ext cx="7886614" cy="1015663"/>
          </a:xfrm>
          <a:prstGeom prst="rect">
            <a:avLst/>
          </a:prstGeom>
          <a:noFill/>
        </p:spPr>
        <p:txBody>
          <a:bodyPr wrap="square" rtlCol="0">
            <a:spAutoFit/>
          </a:bodyPr>
          <a:lstStyle/>
          <a:p>
            <a:r>
              <a:rPr lang="de-DE" sz="2000" b="1" dirty="0"/>
              <a:t>MITTENDRIN LEBEN</a:t>
            </a:r>
            <a:r>
              <a:rPr lang="de-DE" sz="2000" dirty="0"/>
              <a:t>. </a:t>
            </a:r>
            <a:r>
              <a:rPr lang="de-DE" sz="2000" i="1" dirty="0"/>
              <a:t>SOZIALE TEILHABE VON MENSCHEN MIT DEMENZ</a:t>
            </a:r>
            <a:r>
              <a:rPr lang="de-DE" sz="2000" dirty="0"/>
              <a:t> </a:t>
            </a:r>
          </a:p>
          <a:p>
            <a:r>
              <a:rPr lang="de-AT" sz="2000" dirty="0"/>
              <a:t>Stiftung Plattform Mäander, Paulusakademie</a:t>
            </a:r>
          </a:p>
          <a:p>
            <a:r>
              <a:rPr lang="de-AT" sz="2000" dirty="0"/>
              <a:t>Zürich, 24.10.2023</a:t>
            </a:r>
            <a:endParaRPr lang="de-DE" sz="2000" dirty="0"/>
          </a:p>
        </p:txBody>
      </p:sp>
      <p:pic>
        <p:nvPicPr>
          <p:cNvPr id="8" name="Grafik 7">
            <a:extLst>
              <a:ext uri="{FF2B5EF4-FFF2-40B4-BE49-F238E27FC236}">
                <a16:creationId xmlns:a16="http://schemas.microsoft.com/office/drawing/2014/main" id="{737F0567-10AC-4A5F-B6F3-DEA77B4E225F}"/>
              </a:ext>
            </a:extLst>
          </p:cNvPr>
          <p:cNvPicPr>
            <a:picLocks noChangeAspect="1"/>
          </p:cNvPicPr>
          <p:nvPr/>
        </p:nvPicPr>
        <p:blipFill>
          <a:blip r:embed="rId3"/>
          <a:stretch>
            <a:fillRect/>
          </a:stretch>
        </p:blipFill>
        <p:spPr>
          <a:xfrm>
            <a:off x="971600" y="739051"/>
            <a:ext cx="2952328" cy="838953"/>
          </a:xfrm>
          <a:prstGeom prst="rect">
            <a:avLst/>
          </a:prstGeom>
        </p:spPr>
      </p:pic>
      <p:pic>
        <p:nvPicPr>
          <p:cNvPr id="10" name="Grafik 9">
            <a:extLst>
              <a:ext uri="{FF2B5EF4-FFF2-40B4-BE49-F238E27FC236}">
                <a16:creationId xmlns:a16="http://schemas.microsoft.com/office/drawing/2014/main" id="{4850113F-AC01-4F55-82E5-10233F321101}"/>
              </a:ext>
            </a:extLst>
          </p:cNvPr>
          <p:cNvPicPr>
            <a:picLocks noChangeAspect="1"/>
          </p:cNvPicPr>
          <p:nvPr/>
        </p:nvPicPr>
        <p:blipFill>
          <a:blip r:embed="rId4"/>
          <a:stretch>
            <a:fillRect/>
          </a:stretch>
        </p:blipFill>
        <p:spPr>
          <a:xfrm>
            <a:off x="405351" y="1916832"/>
            <a:ext cx="1882664" cy="2448272"/>
          </a:xfrm>
          <a:prstGeom prst="rect">
            <a:avLst/>
          </a:prstGeom>
        </p:spPr>
      </p:pic>
      <p:pic>
        <p:nvPicPr>
          <p:cNvPr id="12" name="Grafik 11">
            <a:extLst>
              <a:ext uri="{FF2B5EF4-FFF2-40B4-BE49-F238E27FC236}">
                <a16:creationId xmlns:a16="http://schemas.microsoft.com/office/drawing/2014/main" id="{2F0BF08D-40F0-42A1-8D55-D1BB647A59C4}"/>
              </a:ext>
            </a:extLst>
          </p:cNvPr>
          <p:cNvPicPr>
            <a:picLocks noChangeAspect="1"/>
          </p:cNvPicPr>
          <p:nvPr/>
        </p:nvPicPr>
        <p:blipFill rotWithShape="1">
          <a:blip r:embed="rId5"/>
          <a:srcRect l="8720" t="10317" r="31598" b="762"/>
          <a:stretch/>
        </p:blipFill>
        <p:spPr>
          <a:xfrm>
            <a:off x="2288015" y="3102087"/>
            <a:ext cx="2074919" cy="2081053"/>
          </a:xfrm>
          <a:prstGeom prst="rect">
            <a:avLst/>
          </a:prstGeom>
        </p:spPr>
      </p:pic>
    </p:spTree>
    <p:extLst>
      <p:ext uri="{BB962C8B-B14F-4D97-AF65-F5344CB8AC3E}">
        <p14:creationId xmlns:p14="http://schemas.microsoft.com/office/powerpoint/2010/main" val="1540185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4"/>
          </p:nvPr>
        </p:nvSpPr>
        <p:spPr>
          <a:xfrm>
            <a:off x="395536" y="1484784"/>
            <a:ext cx="8496944" cy="4968552"/>
          </a:xfrm>
        </p:spPr>
        <p:txBody>
          <a:bodyPr>
            <a:normAutofit fontScale="85000" lnSpcReduction="20000"/>
          </a:bodyPr>
          <a:lstStyle/>
          <a:p>
            <a:r>
              <a:rPr lang="de-AT" sz="2600" b="1" dirty="0"/>
              <a:t>Personen mit sozialer Grundhaltung</a:t>
            </a:r>
          </a:p>
          <a:p>
            <a:pPr marL="1278139" lvl="2" indent="-342900"/>
            <a:r>
              <a:rPr lang="de-AT" sz="2200" dirty="0"/>
              <a:t>Benötigen Menschen, die sie fragen können</a:t>
            </a:r>
          </a:p>
          <a:p>
            <a:pPr marL="1714500" lvl="3" indent="-342900"/>
            <a:r>
              <a:rPr lang="de-AT" sz="2200" dirty="0"/>
              <a:t>Ebene der Gesellschaft: alle Mitmenschen, Passanten, Fahrgäste</a:t>
            </a:r>
          </a:p>
          <a:p>
            <a:pPr marL="1714500" lvl="3" indent="-342900"/>
            <a:r>
              <a:rPr lang="de-AT" sz="2200" dirty="0"/>
              <a:t>Ebene der Verkehrsbetriebe, Stadt, Verwaltung: offizielle Personen, die Auskunft und Hilfe geben können</a:t>
            </a:r>
          </a:p>
          <a:p>
            <a:pPr marL="1278139" lvl="2" indent="-342900"/>
            <a:r>
              <a:rPr lang="de-AT" sz="2200" dirty="0"/>
              <a:t>Information und Enttabuisierung: Öffentlichkeit, Mitarbeiter*innen von Verkehrsbetrieben, Polizei, Geschäfte und allen anderen öffentlichen Einrichtungen</a:t>
            </a:r>
          </a:p>
          <a:p>
            <a:pPr marL="1714500" lvl="3" indent="-342900"/>
            <a:r>
              <a:rPr lang="de-AT" sz="2200" dirty="0"/>
              <a:t>Kampagnen, Schulungen, Initiativen, demenzfreundliche Kommunen</a:t>
            </a:r>
          </a:p>
          <a:p>
            <a:pPr marL="1278139" lvl="2" indent="-342900"/>
            <a:r>
              <a:rPr lang="de-AT" sz="2200" dirty="0"/>
              <a:t>Gemeinschaftsangebote: gemeinsame Spaziergänge, Ausflüge</a:t>
            </a:r>
          </a:p>
          <a:p>
            <a:r>
              <a:rPr lang="de-AT" sz="2600" b="1" dirty="0"/>
              <a:t>Personen mit individueller Grundhaltung</a:t>
            </a:r>
          </a:p>
          <a:p>
            <a:pPr marL="1714500" lvl="3" indent="-342900"/>
            <a:r>
              <a:rPr lang="de-AT" sz="2200" dirty="0"/>
              <a:t>Räumliche Orientierungsmarker</a:t>
            </a:r>
          </a:p>
          <a:p>
            <a:pPr marL="1714500" lvl="3" indent="-342900"/>
            <a:r>
              <a:rPr lang="de-AT" sz="2200" dirty="0"/>
              <a:t>Leicht lesbare Fahr- und Orientierungspläne</a:t>
            </a:r>
          </a:p>
          <a:p>
            <a:pPr marL="1714500" lvl="3" indent="-342900"/>
            <a:r>
              <a:rPr lang="de-AT" sz="2200" dirty="0"/>
              <a:t>Einfach bedienbare technische Hilfsmitteln</a:t>
            </a:r>
          </a:p>
          <a:p>
            <a:pPr marL="1714500" lvl="3" indent="-342900"/>
            <a:r>
              <a:rPr lang="de-AT" sz="2200" dirty="0"/>
              <a:t>Hilfsangebote/Begleitdienste, um weiter selbstbestimmt unterwegs sein zu können</a:t>
            </a:r>
          </a:p>
          <a:p>
            <a:pPr marL="1371600" lvl="3" indent="0">
              <a:buNone/>
            </a:pPr>
            <a:endParaRPr lang="de-AT" dirty="0"/>
          </a:p>
          <a:p>
            <a:endParaRPr lang="de-AT" dirty="0"/>
          </a:p>
        </p:txBody>
      </p:sp>
      <p:sp>
        <p:nvSpPr>
          <p:cNvPr id="2" name="Titel 1"/>
          <p:cNvSpPr>
            <a:spLocks noGrp="1"/>
          </p:cNvSpPr>
          <p:nvPr>
            <p:ph type="ctrTitle"/>
          </p:nvPr>
        </p:nvSpPr>
        <p:spPr>
          <a:xfrm>
            <a:off x="413281" y="747491"/>
            <a:ext cx="5472608" cy="432048"/>
          </a:xfrm>
        </p:spPr>
        <p:txBody>
          <a:bodyPr>
            <a:normAutofit fontScale="90000"/>
          </a:bodyPr>
          <a:lstStyle/>
          <a:p>
            <a:r>
              <a:rPr lang="de-AT" sz="3600" dirty="0"/>
              <a:t>Handlungsempfehlungen</a:t>
            </a:r>
          </a:p>
        </p:txBody>
      </p:sp>
      <p:sp>
        <p:nvSpPr>
          <p:cNvPr id="4" name="Pfeil nach rechts 3"/>
          <p:cNvSpPr/>
          <p:nvPr/>
        </p:nvSpPr>
        <p:spPr>
          <a:xfrm>
            <a:off x="294350" y="2630044"/>
            <a:ext cx="7338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Pfeil nach rechts 4"/>
          <p:cNvSpPr/>
          <p:nvPr/>
        </p:nvSpPr>
        <p:spPr>
          <a:xfrm>
            <a:off x="294350" y="5229200"/>
            <a:ext cx="7338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178532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4">
            <a:extLst>
              <a:ext uri="{FF2B5EF4-FFF2-40B4-BE49-F238E27FC236}">
                <a16:creationId xmlns:a16="http://schemas.microsoft.com/office/drawing/2014/main" id="{862FE0E4-8B67-4364-B7E2-7249B47611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8009" y="2299592"/>
            <a:ext cx="2770845" cy="1847231"/>
          </a:xfrm>
          <a:prstGeom prst="rect">
            <a:avLst/>
          </a:prstGeom>
        </p:spPr>
      </p:pic>
      <p:sp>
        <p:nvSpPr>
          <p:cNvPr id="3" name="Titel 2"/>
          <p:cNvSpPr>
            <a:spLocks noGrp="1"/>
          </p:cNvSpPr>
          <p:nvPr>
            <p:ph type="ctrTitle"/>
          </p:nvPr>
        </p:nvSpPr>
        <p:spPr>
          <a:xfrm>
            <a:off x="251520" y="1593653"/>
            <a:ext cx="8208913" cy="432048"/>
          </a:xfrm>
        </p:spPr>
        <p:txBody>
          <a:bodyPr/>
          <a:lstStyle/>
          <a:p>
            <a:pPr algn="ctr"/>
            <a:r>
              <a:rPr lang="de-AT" dirty="0"/>
              <a:t>Vielen Dank für Ihre Aufmerksamkeit!</a:t>
            </a:r>
          </a:p>
        </p:txBody>
      </p:sp>
      <p:sp>
        <p:nvSpPr>
          <p:cNvPr id="8" name="Textfeld 7">
            <a:extLst>
              <a:ext uri="{FF2B5EF4-FFF2-40B4-BE49-F238E27FC236}">
                <a16:creationId xmlns:a16="http://schemas.microsoft.com/office/drawing/2014/main" id="{BC051E53-108F-450F-AF54-2DBE745CDF25}"/>
              </a:ext>
            </a:extLst>
          </p:cNvPr>
          <p:cNvSpPr txBox="1"/>
          <p:nvPr/>
        </p:nvSpPr>
        <p:spPr>
          <a:xfrm>
            <a:off x="1960376" y="4420714"/>
            <a:ext cx="4937760" cy="1569660"/>
          </a:xfrm>
          <a:prstGeom prst="rect">
            <a:avLst/>
          </a:prstGeom>
          <a:noFill/>
        </p:spPr>
        <p:txBody>
          <a:bodyPr wrap="square" rtlCol="0">
            <a:spAutoFit/>
          </a:bodyPr>
          <a:lstStyle/>
          <a:p>
            <a:pPr algn="ctr"/>
            <a:r>
              <a:rPr lang="de-AT" sz="2400" dirty="0">
                <a:solidFill>
                  <a:srgbClr val="002060"/>
                </a:solidFill>
                <a:hlinkClick r:id="rId3"/>
              </a:rPr>
              <a:t>barbara.pichler@univie.ac.at</a:t>
            </a:r>
            <a:endParaRPr lang="de-AT" sz="2400" dirty="0">
              <a:solidFill>
                <a:srgbClr val="002060"/>
              </a:solidFill>
            </a:endParaRPr>
          </a:p>
          <a:p>
            <a:pPr algn="ctr"/>
            <a:endParaRPr lang="de-AT" sz="2400" dirty="0">
              <a:solidFill>
                <a:srgbClr val="002060"/>
              </a:solidFill>
            </a:endParaRPr>
          </a:p>
          <a:p>
            <a:pPr algn="ctr"/>
            <a:r>
              <a:rPr lang="de-AT" sz="2400" dirty="0">
                <a:solidFill>
                  <a:srgbClr val="002060"/>
                </a:solidFill>
                <a:hlinkClick r:id="rId4"/>
              </a:rPr>
              <a:t>https://unterwegs-mit-demenz.at/</a:t>
            </a:r>
            <a:endParaRPr lang="de-AT" sz="2400" dirty="0">
              <a:solidFill>
                <a:srgbClr val="002060"/>
              </a:solidFill>
            </a:endParaRPr>
          </a:p>
          <a:p>
            <a:pPr algn="ctr"/>
            <a:endParaRPr lang="de-AT" sz="2400" dirty="0">
              <a:solidFill>
                <a:srgbClr val="002060"/>
              </a:solidFill>
            </a:endParaRPr>
          </a:p>
        </p:txBody>
      </p:sp>
      <p:pic>
        <p:nvPicPr>
          <p:cNvPr id="7" name="Inhaltsplatzhalter 4">
            <a:extLst>
              <a:ext uri="{FF2B5EF4-FFF2-40B4-BE49-F238E27FC236}">
                <a16:creationId xmlns:a16="http://schemas.microsoft.com/office/drawing/2014/main" id="{9C235461-E913-4B6B-8610-488C4EA2B0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871" r="22972"/>
          <a:stretch/>
        </p:blipFill>
        <p:spPr>
          <a:xfrm>
            <a:off x="1960376" y="2299592"/>
            <a:ext cx="1389779" cy="1847231"/>
          </a:xfrm>
          <a:prstGeom prst="rect">
            <a:avLst/>
          </a:prstGeom>
        </p:spPr>
      </p:pic>
      <p:pic>
        <p:nvPicPr>
          <p:cNvPr id="9" name="Grafik 8">
            <a:extLst>
              <a:ext uri="{FF2B5EF4-FFF2-40B4-BE49-F238E27FC236}">
                <a16:creationId xmlns:a16="http://schemas.microsoft.com/office/drawing/2014/main" id="{6FE606F8-6526-4AE6-A21F-C769B584B2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60" t="26646" r="56780"/>
          <a:stretch/>
        </p:blipFill>
        <p:spPr>
          <a:xfrm>
            <a:off x="5220072" y="2299592"/>
            <a:ext cx="1418782" cy="1847231"/>
          </a:xfrm>
          <a:prstGeom prst="rect">
            <a:avLst/>
          </a:prstGeom>
        </p:spPr>
      </p:pic>
    </p:spTree>
    <p:extLst>
      <p:ext uri="{BB962C8B-B14F-4D97-AF65-F5344CB8AC3E}">
        <p14:creationId xmlns:p14="http://schemas.microsoft.com/office/powerpoint/2010/main" val="418986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29322A1-6941-48DE-93EA-CF14BC627045}"/>
              </a:ext>
            </a:extLst>
          </p:cNvPr>
          <p:cNvSpPr>
            <a:spLocks noGrp="1"/>
          </p:cNvSpPr>
          <p:nvPr>
            <p:ph sz="quarter" idx="4"/>
          </p:nvPr>
        </p:nvSpPr>
        <p:spPr>
          <a:xfrm>
            <a:off x="409533" y="1912646"/>
            <a:ext cx="4340988" cy="4469810"/>
          </a:xfrm>
        </p:spPr>
        <p:txBody>
          <a:bodyPr>
            <a:normAutofit fontScale="70000" lnSpcReduction="20000"/>
          </a:bodyPr>
          <a:lstStyle/>
          <a:p>
            <a:r>
              <a:rPr lang="de-AT" sz="3200" dirty="0"/>
              <a:t>Biomedizin: Demenzen als schwere und unheilbare Erkrankungen</a:t>
            </a:r>
          </a:p>
          <a:p>
            <a:r>
              <a:rPr lang="de-AT" sz="3200" dirty="0"/>
              <a:t>Citizenship (Bartlett, O‘Connor) – sozialer und politischer Status als Bürger*in; soziale Akteur*in sein; Recht auf soziale Teilhabe</a:t>
            </a:r>
          </a:p>
          <a:p>
            <a:r>
              <a:rPr lang="de-AT" sz="3200" u="sng" dirty="0"/>
              <a:t>Paradigmenwechsel</a:t>
            </a:r>
            <a:r>
              <a:rPr lang="de-AT" sz="3200" dirty="0"/>
              <a:t>: </a:t>
            </a:r>
          </a:p>
          <a:p>
            <a:pPr lvl="1"/>
            <a:r>
              <a:rPr lang="de-AT" sz="3200" dirty="0"/>
              <a:t>Defizitsicht auf Betroffene steht nicht mehr im Mittelpunkt</a:t>
            </a:r>
          </a:p>
          <a:p>
            <a:pPr lvl="1"/>
            <a:r>
              <a:rPr lang="de-AT" sz="3200" dirty="0"/>
              <a:t>Wechselwirkung zwischen individuellen Kompetenzen und Umweltbedingungen</a:t>
            </a:r>
          </a:p>
          <a:p>
            <a:endParaRPr lang="de-DE" dirty="0"/>
          </a:p>
        </p:txBody>
      </p:sp>
      <p:sp>
        <p:nvSpPr>
          <p:cNvPr id="3" name="Titel 2">
            <a:extLst>
              <a:ext uri="{FF2B5EF4-FFF2-40B4-BE49-F238E27FC236}">
                <a16:creationId xmlns:a16="http://schemas.microsoft.com/office/drawing/2014/main" id="{3D9F43E6-D80D-4871-83B3-8E5C76619D95}"/>
              </a:ext>
            </a:extLst>
          </p:cNvPr>
          <p:cNvSpPr>
            <a:spLocks noGrp="1"/>
          </p:cNvSpPr>
          <p:nvPr>
            <p:ph type="ctrTitle"/>
          </p:nvPr>
        </p:nvSpPr>
        <p:spPr>
          <a:xfrm>
            <a:off x="251520" y="475544"/>
            <a:ext cx="8496944" cy="792088"/>
          </a:xfrm>
        </p:spPr>
        <p:txBody>
          <a:bodyPr/>
          <a:lstStyle/>
          <a:p>
            <a:r>
              <a:rPr lang="de-AT" dirty="0"/>
              <a:t>Sichtweisen auf Demenz als Resultat fachspezifischer Diskurse</a:t>
            </a:r>
            <a:endParaRPr lang="de-DE" dirty="0"/>
          </a:p>
        </p:txBody>
      </p:sp>
      <p:pic>
        <p:nvPicPr>
          <p:cNvPr id="4" name="Grafik 3">
            <a:extLst>
              <a:ext uri="{FF2B5EF4-FFF2-40B4-BE49-F238E27FC236}">
                <a16:creationId xmlns:a16="http://schemas.microsoft.com/office/drawing/2014/main" id="{2800810A-5322-4313-969F-75A828742761}"/>
              </a:ext>
            </a:extLst>
          </p:cNvPr>
          <p:cNvPicPr>
            <a:picLocks noChangeAspect="1"/>
          </p:cNvPicPr>
          <p:nvPr/>
        </p:nvPicPr>
        <p:blipFill rotWithShape="1">
          <a:blip r:embed="rId2"/>
          <a:srcRect l="31100" t="26892" r="32675" b="16657"/>
          <a:stretch/>
        </p:blipFill>
        <p:spPr>
          <a:xfrm>
            <a:off x="4889684" y="3858153"/>
            <a:ext cx="3322439" cy="2903435"/>
          </a:xfrm>
          <a:prstGeom prst="rect">
            <a:avLst/>
          </a:prstGeom>
        </p:spPr>
      </p:pic>
      <p:pic>
        <p:nvPicPr>
          <p:cNvPr id="8" name="Grafik 7">
            <a:extLst>
              <a:ext uri="{FF2B5EF4-FFF2-40B4-BE49-F238E27FC236}">
                <a16:creationId xmlns:a16="http://schemas.microsoft.com/office/drawing/2014/main" id="{A05E6ADB-5D39-462E-BD1A-C45B9EF04102}"/>
              </a:ext>
            </a:extLst>
          </p:cNvPr>
          <p:cNvPicPr>
            <a:picLocks noChangeAspect="1"/>
          </p:cNvPicPr>
          <p:nvPr/>
        </p:nvPicPr>
        <p:blipFill>
          <a:blip r:embed="rId3"/>
          <a:stretch>
            <a:fillRect/>
          </a:stretch>
        </p:blipFill>
        <p:spPr>
          <a:xfrm>
            <a:off x="7293196" y="1521986"/>
            <a:ext cx="1678832" cy="2520280"/>
          </a:xfrm>
          <a:prstGeom prst="rect">
            <a:avLst/>
          </a:prstGeom>
        </p:spPr>
      </p:pic>
      <p:pic>
        <p:nvPicPr>
          <p:cNvPr id="9" name="Grafik 8">
            <a:extLst>
              <a:ext uri="{FF2B5EF4-FFF2-40B4-BE49-F238E27FC236}">
                <a16:creationId xmlns:a16="http://schemas.microsoft.com/office/drawing/2014/main" id="{480EB68D-2797-4198-8D51-3E6AF001E030}"/>
              </a:ext>
            </a:extLst>
          </p:cNvPr>
          <p:cNvPicPr>
            <a:picLocks noChangeAspect="1"/>
          </p:cNvPicPr>
          <p:nvPr/>
        </p:nvPicPr>
        <p:blipFill>
          <a:blip r:embed="rId4"/>
          <a:stretch>
            <a:fillRect/>
          </a:stretch>
        </p:blipFill>
        <p:spPr>
          <a:xfrm>
            <a:off x="5578281" y="1418557"/>
            <a:ext cx="1625366" cy="2563670"/>
          </a:xfrm>
          <a:prstGeom prst="rect">
            <a:avLst/>
          </a:prstGeom>
        </p:spPr>
      </p:pic>
      <p:pic>
        <p:nvPicPr>
          <p:cNvPr id="10" name="Grafik 9">
            <a:extLst>
              <a:ext uri="{FF2B5EF4-FFF2-40B4-BE49-F238E27FC236}">
                <a16:creationId xmlns:a16="http://schemas.microsoft.com/office/drawing/2014/main" id="{59611BE1-2084-4E7F-A5C6-5863F37443CF}"/>
              </a:ext>
            </a:extLst>
          </p:cNvPr>
          <p:cNvPicPr>
            <a:picLocks noChangeAspect="1"/>
          </p:cNvPicPr>
          <p:nvPr/>
        </p:nvPicPr>
        <p:blipFill>
          <a:blip r:embed="rId5"/>
          <a:stretch>
            <a:fillRect/>
          </a:stretch>
        </p:blipFill>
        <p:spPr>
          <a:xfrm>
            <a:off x="7249086" y="5141886"/>
            <a:ext cx="1850804" cy="2104870"/>
          </a:xfrm>
          <a:prstGeom prst="rect">
            <a:avLst/>
          </a:prstGeom>
        </p:spPr>
      </p:pic>
    </p:spTree>
    <p:extLst>
      <p:ext uri="{BB962C8B-B14F-4D97-AF65-F5344CB8AC3E}">
        <p14:creationId xmlns:p14="http://schemas.microsoft.com/office/powerpoint/2010/main" val="182256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0E5735F-9C96-4781-AEA1-FBA35AFDC937}"/>
              </a:ext>
            </a:extLst>
          </p:cNvPr>
          <p:cNvSpPr>
            <a:spLocks noGrp="1"/>
          </p:cNvSpPr>
          <p:nvPr>
            <p:ph sz="quarter" idx="4"/>
          </p:nvPr>
        </p:nvSpPr>
        <p:spPr>
          <a:xfrm>
            <a:off x="291348" y="2407809"/>
            <a:ext cx="5448060" cy="4117559"/>
          </a:xfrm>
        </p:spPr>
        <p:txBody>
          <a:bodyPr>
            <a:normAutofit/>
          </a:bodyPr>
          <a:lstStyle/>
          <a:p>
            <a:r>
              <a:rPr lang="de-AT" sz="2300" dirty="0"/>
              <a:t>Rückzug aus vielen gesellschaftlichen Bereichen aufgrund Barrieren – „behindert-werden“</a:t>
            </a:r>
          </a:p>
          <a:p>
            <a:r>
              <a:rPr lang="de-AT" sz="2300" dirty="0"/>
              <a:t>Abbau von Barrieren (z.B. Stigmatisierung) </a:t>
            </a:r>
          </a:p>
          <a:p>
            <a:r>
              <a:rPr lang="de-AT" sz="2300" dirty="0"/>
              <a:t>Inklusive soziale und räumliche Umwelten schaffen</a:t>
            </a:r>
          </a:p>
          <a:p>
            <a:r>
              <a:rPr lang="de-AT" sz="2300" dirty="0"/>
              <a:t>Gestaltung des öffentlichen Raums</a:t>
            </a:r>
          </a:p>
          <a:p>
            <a:r>
              <a:rPr lang="de-AT" sz="2300" dirty="0"/>
              <a:t>Selbstständiges Unterwegssein als Schlüssel für ein soziales Miteinander und eine selbstständige Lebensführung</a:t>
            </a:r>
            <a:endParaRPr lang="de-DE" sz="2300" dirty="0"/>
          </a:p>
        </p:txBody>
      </p:sp>
      <p:sp>
        <p:nvSpPr>
          <p:cNvPr id="3" name="Titel 2">
            <a:extLst>
              <a:ext uri="{FF2B5EF4-FFF2-40B4-BE49-F238E27FC236}">
                <a16:creationId xmlns:a16="http://schemas.microsoft.com/office/drawing/2014/main" id="{FBB092D2-F566-420E-BE87-EC1D85017998}"/>
              </a:ext>
            </a:extLst>
          </p:cNvPr>
          <p:cNvSpPr>
            <a:spLocks noGrp="1"/>
          </p:cNvSpPr>
          <p:nvPr>
            <p:ph type="ctrTitle"/>
          </p:nvPr>
        </p:nvSpPr>
        <p:spPr>
          <a:xfrm>
            <a:off x="419143" y="792962"/>
            <a:ext cx="4951788" cy="432048"/>
          </a:xfrm>
        </p:spPr>
        <p:txBody>
          <a:bodyPr/>
          <a:lstStyle/>
          <a:p>
            <a:r>
              <a:rPr lang="de-AT" dirty="0"/>
              <a:t>Soziale Teilhabe von Menschen mit Demenz</a:t>
            </a:r>
            <a:br>
              <a:rPr lang="de-AT" dirty="0"/>
            </a:br>
            <a:r>
              <a:rPr lang="de-AT" dirty="0"/>
              <a:t>und öffentlicher Raum</a:t>
            </a:r>
            <a:endParaRPr lang="de-DE" dirty="0"/>
          </a:p>
        </p:txBody>
      </p:sp>
      <p:pic>
        <p:nvPicPr>
          <p:cNvPr id="7" name="Grafik 6">
            <a:extLst>
              <a:ext uri="{FF2B5EF4-FFF2-40B4-BE49-F238E27FC236}">
                <a16:creationId xmlns:a16="http://schemas.microsoft.com/office/drawing/2014/main" id="{6E2ED119-9682-4833-B43C-941439ECC379}"/>
              </a:ext>
            </a:extLst>
          </p:cNvPr>
          <p:cNvPicPr>
            <a:picLocks noChangeAspect="1"/>
          </p:cNvPicPr>
          <p:nvPr/>
        </p:nvPicPr>
        <p:blipFill>
          <a:blip r:embed="rId2"/>
          <a:stretch>
            <a:fillRect/>
          </a:stretch>
        </p:blipFill>
        <p:spPr>
          <a:xfrm>
            <a:off x="5768025" y="4626082"/>
            <a:ext cx="3194333" cy="2131741"/>
          </a:xfrm>
          <a:prstGeom prst="rect">
            <a:avLst/>
          </a:prstGeom>
        </p:spPr>
      </p:pic>
      <p:pic>
        <p:nvPicPr>
          <p:cNvPr id="9" name="Grafik 8">
            <a:extLst>
              <a:ext uri="{FF2B5EF4-FFF2-40B4-BE49-F238E27FC236}">
                <a16:creationId xmlns:a16="http://schemas.microsoft.com/office/drawing/2014/main" id="{36C3D6F0-80C1-433A-8066-0838590EDFA4}"/>
              </a:ext>
            </a:extLst>
          </p:cNvPr>
          <p:cNvPicPr>
            <a:picLocks noChangeAspect="1"/>
          </p:cNvPicPr>
          <p:nvPr/>
        </p:nvPicPr>
        <p:blipFill rotWithShape="1">
          <a:blip r:embed="rId3"/>
          <a:srcRect l="-1" t="1494" r="2755" b="13620"/>
          <a:stretch/>
        </p:blipFill>
        <p:spPr>
          <a:xfrm>
            <a:off x="6907664" y="100177"/>
            <a:ext cx="2088232" cy="2830893"/>
          </a:xfrm>
          <a:prstGeom prst="rect">
            <a:avLst/>
          </a:prstGeom>
        </p:spPr>
      </p:pic>
      <p:pic>
        <p:nvPicPr>
          <p:cNvPr id="10" name="Grafik 9">
            <a:extLst>
              <a:ext uri="{FF2B5EF4-FFF2-40B4-BE49-F238E27FC236}">
                <a16:creationId xmlns:a16="http://schemas.microsoft.com/office/drawing/2014/main" id="{54B2FBCF-4CD7-4BD9-81EA-2AFBB47465E4}"/>
              </a:ext>
            </a:extLst>
          </p:cNvPr>
          <p:cNvPicPr>
            <a:picLocks noChangeAspect="1"/>
          </p:cNvPicPr>
          <p:nvPr/>
        </p:nvPicPr>
        <p:blipFill rotWithShape="1">
          <a:blip r:embed="rId4"/>
          <a:srcRect l="2272" t="1528" r="11363" b="-1528"/>
          <a:stretch/>
        </p:blipFill>
        <p:spPr>
          <a:xfrm>
            <a:off x="5944647" y="2729398"/>
            <a:ext cx="2736304" cy="1981372"/>
          </a:xfrm>
          <a:prstGeom prst="rect">
            <a:avLst/>
          </a:prstGeom>
        </p:spPr>
      </p:pic>
      <p:pic>
        <p:nvPicPr>
          <p:cNvPr id="12" name="Grafik 11">
            <a:extLst>
              <a:ext uri="{FF2B5EF4-FFF2-40B4-BE49-F238E27FC236}">
                <a16:creationId xmlns:a16="http://schemas.microsoft.com/office/drawing/2014/main" id="{514172DE-DEF9-4401-BFBB-6812A5687F33}"/>
              </a:ext>
            </a:extLst>
          </p:cNvPr>
          <p:cNvPicPr>
            <a:picLocks noChangeAspect="1"/>
          </p:cNvPicPr>
          <p:nvPr/>
        </p:nvPicPr>
        <p:blipFill>
          <a:blip r:embed="rId5"/>
          <a:stretch>
            <a:fillRect/>
          </a:stretch>
        </p:blipFill>
        <p:spPr>
          <a:xfrm>
            <a:off x="5370931" y="417077"/>
            <a:ext cx="1565346" cy="2345610"/>
          </a:xfrm>
          <a:prstGeom prst="rect">
            <a:avLst/>
          </a:prstGeom>
        </p:spPr>
      </p:pic>
    </p:spTree>
    <p:extLst>
      <p:ext uri="{BB962C8B-B14F-4D97-AF65-F5344CB8AC3E}">
        <p14:creationId xmlns:p14="http://schemas.microsoft.com/office/powerpoint/2010/main" val="196783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
          </p:nvPr>
        </p:nvSpPr>
        <p:spPr>
          <a:xfrm>
            <a:off x="467544" y="2591291"/>
            <a:ext cx="8208912" cy="4117559"/>
          </a:xfrm>
        </p:spPr>
        <p:txBody>
          <a:bodyPr/>
          <a:lstStyle/>
          <a:p>
            <a:pPr marL="0" indent="0">
              <a:buNone/>
            </a:pPr>
            <a:r>
              <a:rPr lang="de-AT" sz="2000" b="1" dirty="0"/>
              <a:t>Projektkonsortium</a:t>
            </a:r>
          </a:p>
          <a:p>
            <a:r>
              <a:rPr lang="de-AT" sz="2000" dirty="0"/>
              <a:t>Projektleitung: </a:t>
            </a:r>
            <a:br>
              <a:rPr lang="de-AT" sz="2000" dirty="0"/>
            </a:br>
            <a:r>
              <a:rPr lang="de-AT" sz="2000" dirty="0"/>
              <a:t>Institut für Pflegewissenschaft, Universität Wien (Elisabeth Reitinger, Barbara Pichler) </a:t>
            </a:r>
          </a:p>
          <a:p>
            <a:r>
              <a:rPr lang="de-AT" sz="2000" dirty="0"/>
              <a:t>B-NK GmbH Büro für nachhaltige Kompetenz (Bente Knoll)</a:t>
            </a:r>
          </a:p>
          <a:p>
            <a:r>
              <a:rPr lang="de-AT" sz="2000" dirty="0"/>
              <a:t>CS Caritas </a:t>
            </a:r>
            <a:r>
              <a:rPr lang="de-AT" sz="2000" dirty="0" err="1"/>
              <a:t>Socialis</a:t>
            </a:r>
            <a:r>
              <a:rPr lang="de-AT" sz="2000" dirty="0"/>
              <a:t> GmbH</a:t>
            </a:r>
          </a:p>
          <a:p>
            <a:r>
              <a:rPr lang="de-AT" sz="2000" dirty="0"/>
              <a:t>Wiener Linien</a:t>
            </a:r>
          </a:p>
          <a:p>
            <a:pPr marL="0" indent="0">
              <a:buNone/>
            </a:pPr>
            <a:r>
              <a:rPr lang="de-AT" sz="2000" dirty="0"/>
              <a:t>Projektdauer: 2016 - 2020</a:t>
            </a:r>
          </a:p>
          <a:p>
            <a:endParaRPr lang="de-DE" dirty="0"/>
          </a:p>
        </p:txBody>
      </p:sp>
      <p:pic>
        <p:nvPicPr>
          <p:cNvPr id="10" name="Grafik 9"/>
          <p:cNvPicPr/>
          <p:nvPr/>
        </p:nvPicPr>
        <p:blipFill>
          <a:blip r:embed="rId3"/>
          <a:stretch>
            <a:fillRect/>
          </a:stretch>
        </p:blipFill>
        <p:spPr>
          <a:xfrm>
            <a:off x="5674270" y="5390696"/>
            <a:ext cx="933450" cy="990600"/>
          </a:xfrm>
          <a:prstGeom prst="rect">
            <a:avLst/>
          </a:prstGeom>
        </p:spPr>
      </p:pic>
      <p:pic>
        <p:nvPicPr>
          <p:cNvPr id="11" name="Picture 3" descr="Wiener Lin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194" y="5797911"/>
            <a:ext cx="196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532" y="5603143"/>
            <a:ext cx="2271037" cy="722990"/>
          </a:xfrm>
          <a:prstGeom prst="rect">
            <a:avLst/>
          </a:prstGeom>
        </p:spPr>
      </p:pic>
      <p:sp>
        <p:nvSpPr>
          <p:cNvPr id="13" name="Titel 1">
            <a:extLst>
              <a:ext uri="{FF2B5EF4-FFF2-40B4-BE49-F238E27FC236}">
                <a16:creationId xmlns:a16="http://schemas.microsoft.com/office/drawing/2014/main" id="{FA7DB09B-12D4-49FE-9004-9B587B497EB2}"/>
              </a:ext>
            </a:extLst>
          </p:cNvPr>
          <p:cNvSpPr txBox="1">
            <a:spLocks/>
          </p:cNvSpPr>
          <p:nvPr/>
        </p:nvSpPr>
        <p:spPr>
          <a:xfrm>
            <a:off x="395536" y="935107"/>
            <a:ext cx="8352928" cy="1656184"/>
          </a:xfrm>
          <a:prstGeom prst="rect">
            <a:avLst/>
          </a:prstGeom>
        </p:spPr>
        <p:txBody>
          <a:bodyPr vert="horz" lIns="87272" tIns="43637" rIns="87272" bIns="43637" rtlCol="0" anchor="t">
            <a:noAutofit/>
          </a:bodyPr>
          <a:lstStyle>
            <a:lvl1pPr algn="l" defTabSz="872722" rtl="0" eaLnBrk="1" latinLnBrk="0" hangingPunct="1">
              <a:lnSpc>
                <a:spcPts val="2980"/>
              </a:lnSpc>
              <a:spcBef>
                <a:spcPct val="0"/>
              </a:spcBef>
              <a:buNone/>
              <a:defRPr sz="2700" b="1" kern="1200">
                <a:solidFill>
                  <a:srgbClr val="0063A6"/>
                </a:solidFill>
                <a:latin typeface="+mj-lt"/>
                <a:ea typeface="+mj-ea"/>
                <a:cs typeface="+mj-cs"/>
              </a:defRPr>
            </a:lvl1pPr>
          </a:lstStyle>
          <a:p>
            <a:r>
              <a:rPr lang="de-AT" b="0" dirty="0"/>
              <a:t>Projekt:</a:t>
            </a:r>
            <a:br>
              <a:rPr lang="de-AT" b="0" dirty="0"/>
            </a:br>
            <a:r>
              <a:rPr lang="de-AT" dirty="0"/>
              <a:t>„Demenz in Bewegung. </a:t>
            </a:r>
            <a:r>
              <a:rPr lang="de-AT" b="0" dirty="0"/>
              <a:t>Studie und Handlungsempfehlungen für demenzfreundliches Unterwegssein im öffentlichen Verkehrssystem</a:t>
            </a:r>
            <a:r>
              <a:rPr lang="de-AT" dirty="0"/>
              <a:t>“</a:t>
            </a:r>
          </a:p>
        </p:txBody>
      </p:sp>
      <p:pic>
        <p:nvPicPr>
          <p:cNvPr id="16" name="Grafik 15">
            <a:extLst>
              <a:ext uri="{FF2B5EF4-FFF2-40B4-BE49-F238E27FC236}">
                <a16:creationId xmlns:a16="http://schemas.microsoft.com/office/drawing/2014/main" id="{84EA4EA3-0749-4009-AB38-A5D16EF2E986}"/>
              </a:ext>
            </a:extLst>
          </p:cNvPr>
          <p:cNvPicPr>
            <a:picLocks noChangeAspect="1"/>
          </p:cNvPicPr>
          <p:nvPr/>
        </p:nvPicPr>
        <p:blipFill>
          <a:blip r:embed="rId6"/>
          <a:stretch>
            <a:fillRect/>
          </a:stretch>
        </p:blipFill>
        <p:spPr>
          <a:xfrm>
            <a:off x="51389" y="5514258"/>
            <a:ext cx="1268078" cy="798645"/>
          </a:xfrm>
          <a:prstGeom prst="rect">
            <a:avLst/>
          </a:prstGeom>
        </p:spPr>
      </p:pic>
      <p:pic>
        <p:nvPicPr>
          <p:cNvPr id="17" name="Grafik 16">
            <a:extLst>
              <a:ext uri="{FF2B5EF4-FFF2-40B4-BE49-F238E27FC236}">
                <a16:creationId xmlns:a16="http://schemas.microsoft.com/office/drawing/2014/main" id="{AD083801-6A3A-4C6D-84BD-8BE1A2F6A011}"/>
              </a:ext>
            </a:extLst>
          </p:cNvPr>
          <p:cNvPicPr>
            <a:picLocks noChangeAspect="1"/>
          </p:cNvPicPr>
          <p:nvPr/>
        </p:nvPicPr>
        <p:blipFill>
          <a:blip r:embed="rId7"/>
          <a:stretch>
            <a:fillRect/>
          </a:stretch>
        </p:blipFill>
        <p:spPr>
          <a:xfrm>
            <a:off x="1239566" y="5582651"/>
            <a:ext cx="1932599" cy="798645"/>
          </a:xfrm>
          <a:prstGeom prst="rect">
            <a:avLst/>
          </a:prstGeom>
        </p:spPr>
      </p:pic>
      <p:pic>
        <p:nvPicPr>
          <p:cNvPr id="18" name="Grafik 17">
            <a:extLst>
              <a:ext uri="{FF2B5EF4-FFF2-40B4-BE49-F238E27FC236}">
                <a16:creationId xmlns:a16="http://schemas.microsoft.com/office/drawing/2014/main" id="{7974075D-3B55-4F77-B621-9F4AA84D25D1}"/>
              </a:ext>
            </a:extLst>
          </p:cNvPr>
          <p:cNvPicPr>
            <a:picLocks noChangeAspect="1"/>
          </p:cNvPicPr>
          <p:nvPr/>
        </p:nvPicPr>
        <p:blipFill>
          <a:blip r:embed="rId8"/>
          <a:stretch>
            <a:fillRect/>
          </a:stretch>
        </p:blipFill>
        <p:spPr>
          <a:xfrm>
            <a:off x="76045" y="6166469"/>
            <a:ext cx="2261812" cy="304826"/>
          </a:xfrm>
          <a:prstGeom prst="rect">
            <a:avLst/>
          </a:prstGeom>
        </p:spPr>
      </p:pic>
    </p:spTree>
    <p:extLst>
      <p:ext uri="{BB962C8B-B14F-4D97-AF65-F5344CB8AC3E}">
        <p14:creationId xmlns:p14="http://schemas.microsoft.com/office/powerpoint/2010/main" val="416944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9C4F4559-3E9A-4902-9AA2-0079C30BE9E9}"/>
              </a:ext>
            </a:extLst>
          </p:cNvPr>
          <p:cNvSpPr/>
          <p:nvPr/>
        </p:nvSpPr>
        <p:spPr>
          <a:xfrm>
            <a:off x="299593" y="5779008"/>
            <a:ext cx="8844408"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hteck 12">
            <a:extLst>
              <a:ext uri="{FF2B5EF4-FFF2-40B4-BE49-F238E27FC236}">
                <a16:creationId xmlns:a16="http://schemas.microsoft.com/office/drawing/2014/main" id="{78ECB1CF-F401-45C1-AECD-BB2016A3AF72}"/>
              </a:ext>
            </a:extLst>
          </p:cNvPr>
          <p:cNvSpPr/>
          <p:nvPr/>
        </p:nvSpPr>
        <p:spPr>
          <a:xfrm>
            <a:off x="3506815" y="1570179"/>
            <a:ext cx="2448054" cy="2611257"/>
          </a:xfrm>
          <a:prstGeom prst="rect">
            <a:avLst/>
          </a:prstGeom>
          <a:blipFill>
            <a:blip r:embed="rId3"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8" name="Gruppieren 17">
            <a:extLst>
              <a:ext uri="{FF2B5EF4-FFF2-40B4-BE49-F238E27FC236}">
                <a16:creationId xmlns:a16="http://schemas.microsoft.com/office/drawing/2014/main" id="{EA22C7BF-23A2-464E-92CD-CC747FA10313}"/>
              </a:ext>
            </a:extLst>
          </p:cNvPr>
          <p:cNvGrpSpPr/>
          <p:nvPr/>
        </p:nvGrpSpPr>
        <p:grpSpPr>
          <a:xfrm>
            <a:off x="3686010" y="3910734"/>
            <a:ext cx="2178767" cy="913940"/>
            <a:chOff x="435733" y="3790303"/>
            <a:chExt cx="4296674" cy="1351762"/>
          </a:xfrm>
        </p:grpSpPr>
        <p:sp>
          <p:nvSpPr>
            <p:cNvPr id="19" name="Sprechblase: rechteckig 18">
              <a:extLst>
                <a:ext uri="{FF2B5EF4-FFF2-40B4-BE49-F238E27FC236}">
                  <a16:creationId xmlns:a16="http://schemas.microsoft.com/office/drawing/2014/main" id="{ABA590DD-C86D-4683-AF95-43FD08C0DE3B}"/>
                </a:ext>
              </a:extLst>
            </p:cNvPr>
            <p:cNvSpPr/>
            <p:nvPr/>
          </p:nvSpPr>
          <p:spPr>
            <a:xfrm>
              <a:off x="435733" y="3790303"/>
              <a:ext cx="4296674" cy="135176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Sprechblase: rechteckig 4">
              <a:extLst>
                <a:ext uri="{FF2B5EF4-FFF2-40B4-BE49-F238E27FC236}">
                  <a16:creationId xmlns:a16="http://schemas.microsoft.com/office/drawing/2014/main" id="{75E78CBE-5F07-4A93-9856-B82C219990C2}"/>
                </a:ext>
              </a:extLst>
            </p:cNvPr>
            <p:cNvSpPr txBox="1"/>
            <p:nvPr/>
          </p:nvSpPr>
          <p:spPr>
            <a:xfrm>
              <a:off x="435733" y="3790303"/>
              <a:ext cx="4296674" cy="1351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de-DE" kern="1200" dirty="0"/>
                <a:t>Begehungsstudie</a:t>
              </a:r>
            </a:p>
            <a:p>
              <a:pPr marL="0" lvl="0" indent="0" algn="ctr" defTabSz="1689100">
                <a:lnSpc>
                  <a:spcPct val="90000"/>
                </a:lnSpc>
                <a:spcBef>
                  <a:spcPct val="0"/>
                </a:spcBef>
                <a:spcAft>
                  <a:spcPct val="35000"/>
                </a:spcAft>
                <a:buNone/>
              </a:pPr>
              <a:r>
                <a:rPr lang="de-DE" dirty="0"/>
                <a:t>15 Personen</a:t>
              </a:r>
              <a:endParaRPr lang="de-DE" kern="1200" dirty="0"/>
            </a:p>
          </p:txBody>
        </p:sp>
      </p:grpSp>
      <p:pic>
        <p:nvPicPr>
          <p:cNvPr id="25" name="Grafik 24">
            <a:extLst>
              <a:ext uri="{FF2B5EF4-FFF2-40B4-BE49-F238E27FC236}">
                <a16:creationId xmlns:a16="http://schemas.microsoft.com/office/drawing/2014/main" id="{34384A3F-ADC2-4478-B63D-D8582B3D5A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28" r="-1463"/>
          <a:stretch/>
        </p:blipFill>
        <p:spPr>
          <a:xfrm>
            <a:off x="590781" y="1578171"/>
            <a:ext cx="2581250" cy="2636214"/>
          </a:xfrm>
          <a:prstGeom prst="rect">
            <a:avLst/>
          </a:prstGeom>
        </p:spPr>
      </p:pic>
      <p:grpSp>
        <p:nvGrpSpPr>
          <p:cNvPr id="15" name="Gruppieren 14">
            <a:extLst>
              <a:ext uri="{FF2B5EF4-FFF2-40B4-BE49-F238E27FC236}">
                <a16:creationId xmlns:a16="http://schemas.microsoft.com/office/drawing/2014/main" id="{549A4F2F-4D28-4535-8DA0-29B3F407BAA0}"/>
              </a:ext>
            </a:extLst>
          </p:cNvPr>
          <p:cNvGrpSpPr/>
          <p:nvPr/>
        </p:nvGrpSpPr>
        <p:grpSpPr>
          <a:xfrm>
            <a:off x="769755" y="3848378"/>
            <a:ext cx="2205483" cy="1038966"/>
            <a:chOff x="162020" y="3413327"/>
            <a:chExt cx="2921875" cy="1032335"/>
          </a:xfrm>
        </p:grpSpPr>
        <p:sp>
          <p:nvSpPr>
            <p:cNvPr id="16" name="Sprechblase: rechteckig 15">
              <a:extLst>
                <a:ext uri="{FF2B5EF4-FFF2-40B4-BE49-F238E27FC236}">
                  <a16:creationId xmlns:a16="http://schemas.microsoft.com/office/drawing/2014/main" id="{2576A32E-16B9-4477-8285-1221FB026D7E}"/>
                </a:ext>
              </a:extLst>
            </p:cNvPr>
            <p:cNvSpPr/>
            <p:nvPr/>
          </p:nvSpPr>
          <p:spPr>
            <a:xfrm>
              <a:off x="162020" y="3477918"/>
              <a:ext cx="2886483" cy="908107"/>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Sprechblase: rechteckig 4">
              <a:extLst>
                <a:ext uri="{FF2B5EF4-FFF2-40B4-BE49-F238E27FC236}">
                  <a16:creationId xmlns:a16="http://schemas.microsoft.com/office/drawing/2014/main" id="{B824D6B5-8000-4CAF-A723-37D0DAC5389E}"/>
                </a:ext>
              </a:extLst>
            </p:cNvPr>
            <p:cNvSpPr txBox="1"/>
            <p:nvPr/>
          </p:nvSpPr>
          <p:spPr>
            <a:xfrm>
              <a:off x="197412" y="3413327"/>
              <a:ext cx="2886483" cy="1032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kern="1200" dirty="0"/>
                <a:t>Qualitative Interviews</a:t>
              </a:r>
            </a:p>
            <a:p>
              <a:pPr marL="0" lvl="0" indent="0" algn="ctr" defTabSz="1111250">
                <a:lnSpc>
                  <a:spcPct val="90000"/>
                </a:lnSpc>
                <a:spcBef>
                  <a:spcPct val="0"/>
                </a:spcBef>
                <a:spcAft>
                  <a:spcPct val="35000"/>
                </a:spcAft>
                <a:buNone/>
              </a:pPr>
              <a:r>
                <a:rPr lang="en-GB" dirty="0"/>
                <a:t>24 </a:t>
              </a:r>
              <a:r>
                <a:rPr lang="en-GB" dirty="0" err="1"/>
                <a:t>Personen</a:t>
              </a:r>
              <a:endParaRPr lang="en-GB" kern="1200" dirty="0"/>
            </a:p>
          </p:txBody>
        </p:sp>
      </p:grpSp>
      <p:pic>
        <p:nvPicPr>
          <p:cNvPr id="29" name="Grafik 28">
            <a:extLst>
              <a:ext uri="{FF2B5EF4-FFF2-40B4-BE49-F238E27FC236}">
                <a16:creationId xmlns:a16="http://schemas.microsoft.com/office/drawing/2014/main" id="{298A586E-AE68-4F8E-8FAC-A56CA771E4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76" r="22619" b="3142"/>
          <a:stretch/>
        </p:blipFill>
        <p:spPr>
          <a:xfrm>
            <a:off x="6396354" y="1556858"/>
            <a:ext cx="2448054" cy="2633193"/>
          </a:xfrm>
          <a:prstGeom prst="rect">
            <a:avLst/>
          </a:prstGeom>
        </p:spPr>
      </p:pic>
      <p:grpSp>
        <p:nvGrpSpPr>
          <p:cNvPr id="21" name="Gruppieren 20">
            <a:extLst>
              <a:ext uri="{FF2B5EF4-FFF2-40B4-BE49-F238E27FC236}">
                <a16:creationId xmlns:a16="http://schemas.microsoft.com/office/drawing/2014/main" id="{BE6A157D-EEC4-4C52-A777-CA96961C37E6}"/>
              </a:ext>
            </a:extLst>
          </p:cNvPr>
          <p:cNvGrpSpPr/>
          <p:nvPr/>
        </p:nvGrpSpPr>
        <p:grpSpPr>
          <a:xfrm>
            <a:off x="6513161" y="3863026"/>
            <a:ext cx="2252412" cy="964249"/>
            <a:chOff x="2714282" y="3867947"/>
            <a:chExt cx="4847529" cy="1583588"/>
          </a:xfrm>
        </p:grpSpPr>
        <p:sp>
          <p:nvSpPr>
            <p:cNvPr id="22" name="Sprechblase: rechteckig 21">
              <a:extLst>
                <a:ext uri="{FF2B5EF4-FFF2-40B4-BE49-F238E27FC236}">
                  <a16:creationId xmlns:a16="http://schemas.microsoft.com/office/drawing/2014/main" id="{3A9BA465-EAA8-46B1-B85D-8FC85DDBE698}"/>
                </a:ext>
              </a:extLst>
            </p:cNvPr>
            <p:cNvSpPr/>
            <p:nvPr/>
          </p:nvSpPr>
          <p:spPr>
            <a:xfrm>
              <a:off x="2714282" y="3926470"/>
              <a:ext cx="4847529" cy="1525065"/>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Sprechblase: rechteckig 4">
              <a:extLst>
                <a:ext uri="{FF2B5EF4-FFF2-40B4-BE49-F238E27FC236}">
                  <a16:creationId xmlns:a16="http://schemas.microsoft.com/office/drawing/2014/main" id="{C4BEC134-0C49-4B46-BF1F-7EE30EC8791D}"/>
                </a:ext>
              </a:extLst>
            </p:cNvPr>
            <p:cNvSpPr txBox="1"/>
            <p:nvPr/>
          </p:nvSpPr>
          <p:spPr>
            <a:xfrm>
              <a:off x="2714282" y="3867947"/>
              <a:ext cx="4847529" cy="1525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kern="1200" dirty="0"/>
                <a:t>Usability </a:t>
              </a:r>
              <a:r>
                <a:rPr lang="en-GB" kern="1200" dirty="0" err="1"/>
                <a:t>Studie</a:t>
              </a:r>
              <a:endParaRPr lang="en-GB" kern="1200" dirty="0"/>
            </a:p>
            <a:p>
              <a:pPr marL="0" lvl="0" indent="0" algn="ctr" defTabSz="2311400">
                <a:lnSpc>
                  <a:spcPct val="90000"/>
                </a:lnSpc>
                <a:spcBef>
                  <a:spcPct val="0"/>
                </a:spcBef>
                <a:spcAft>
                  <a:spcPct val="35000"/>
                </a:spcAft>
                <a:buNone/>
              </a:pPr>
              <a:r>
                <a:rPr lang="en-GB" dirty="0"/>
                <a:t>15 </a:t>
              </a:r>
              <a:r>
                <a:rPr lang="en-GB" dirty="0" err="1"/>
                <a:t>Personen</a:t>
              </a:r>
              <a:r>
                <a:rPr lang="en-GB" kern="1200" dirty="0"/>
                <a:t> </a:t>
              </a:r>
            </a:p>
          </p:txBody>
        </p:sp>
      </p:grpSp>
      <p:sp>
        <p:nvSpPr>
          <p:cNvPr id="32" name="Rechteck 31">
            <a:extLst>
              <a:ext uri="{FF2B5EF4-FFF2-40B4-BE49-F238E27FC236}">
                <a16:creationId xmlns:a16="http://schemas.microsoft.com/office/drawing/2014/main" id="{AA7561BD-2068-4776-988E-CEC68DA6F415}"/>
              </a:ext>
            </a:extLst>
          </p:cNvPr>
          <p:cNvSpPr/>
          <p:nvPr/>
        </p:nvSpPr>
        <p:spPr>
          <a:xfrm>
            <a:off x="568981" y="102483"/>
            <a:ext cx="8275427" cy="1387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a:t>Forschung gemeinsam MIT Menschen mit beginnender Demenz</a:t>
            </a:r>
          </a:p>
        </p:txBody>
      </p:sp>
      <p:sp>
        <p:nvSpPr>
          <p:cNvPr id="33" name="Textfeld 32">
            <a:extLst>
              <a:ext uri="{FF2B5EF4-FFF2-40B4-BE49-F238E27FC236}">
                <a16:creationId xmlns:a16="http://schemas.microsoft.com/office/drawing/2014/main" id="{A7C09BCD-E069-4B35-A7A9-6A75C55374D7}"/>
              </a:ext>
            </a:extLst>
          </p:cNvPr>
          <p:cNvSpPr txBox="1"/>
          <p:nvPr/>
        </p:nvSpPr>
        <p:spPr>
          <a:xfrm>
            <a:off x="-3811" y="5152862"/>
            <a:ext cx="9147811" cy="1323439"/>
          </a:xfrm>
          <a:prstGeom prst="rect">
            <a:avLst/>
          </a:prstGeom>
          <a:noFill/>
        </p:spPr>
        <p:txBody>
          <a:bodyPr wrap="square" rtlCol="0">
            <a:spAutoFit/>
          </a:bodyPr>
          <a:lstStyle/>
          <a:p>
            <a:pPr marL="800019" lvl="1" indent="-342900">
              <a:buFont typeface="Arial" panose="020B0604020202020204" pitchFamily="34" charset="0"/>
              <a:buChar char="•"/>
            </a:pPr>
            <a:r>
              <a:rPr lang="de-DE" sz="2000" dirty="0"/>
              <a:t>Teilnahme von 27 Personen mit </a:t>
            </a:r>
            <a:r>
              <a:rPr lang="de-DE" sz="2000" b="1" dirty="0"/>
              <a:t>beginnender</a:t>
            </a:r>
            <a:r>
              <a:rPr lang="de-DE" sz="2000" dirty="0"/>
              <a:t> Demenz/Vergesslichkeit </a:t>
            </a:r>
          </a:p>
          <a:p>
            <a:pPr marL="800019" lvl="1" indent="-342900">
              <a:buFont typeface="Arial" panose="020B0604020202020204" pitchFamily="34" charset="0"/>
              <a:buChar char="•"/>
            </a:pPr>
            <a:r>
              <a:rPr lang="de-DE" sz="2000" dirty="0"/>
              <a:t>Ergänzende Perspektiven: Fokusgruppen/Interviews mit </a:t>
            </a:r>
            <a:r>
              <a:rPr lang="de-AT" sz="2000" dirty="0"/>
              <a:t>Expert*innen &amp; Angehörigen</a:t>
            </a:r>
          </a:p>
          <a:p>
            <a:pPr marL="800019" lvl="1" indent="-342900">
              <a:buFont typeface="Arial" panose="020B0604020202020204" pitchFamily="34" charset="0"/>
              <a:buChar char="•"/>
            </a:pPr>
            <a:r>
              <a:rPr lang="de-AT" sz="2000" dirty="0"/>
              <a:t>Ergebnisvalidierung: Fokusgruppe mit PROMENZ-Nutzer*innen</a:t>
            </a:r>
            <a:endParaRPr lang="de-DE" sz="2000" dirty="0"/>
          </a:p>
        </p:txBody>
      </p:sp>
      <p:sp>
        <p:nvSpPr>
          <p:cNvPr id="2" name="Ellipse 1">
            <a:extLst>
              <a:ext uri="{FF2B5EF4-FFF2-40B4-BE49-F238E27FC236}">
                <a16:creationId xmlns:a16="http://schemas.microsoft.com/office/drawing/2014/main" id="{1AFC4FEF-4325-4CA8-B277-4C2A3AA565F7}"/>
              </a:ext>
            </a:extLst>
          </p:cNvPr>
          <p:cNvSpPr/>
          <p:nvPr/>
        </p:nvSpPr>
        <p:spPr>
          <a:xfrm>
            <a:off x="288336" y="1070223"/>
            <a:ext cx="3128387" cy="40826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8234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4"/>
          </p:nvPr>
        </p:nvSpPr>
        <p:spPr>
          <a:xfrm>
            <a:off x="309714" y="1988840"/>
            <a:ext cx="8640960" cy="4176464"/>
          </a:xfrm>
        </p:spPr>
        <p:txBody>
          <a:bodyPr>
            <a:normAutofit fontScale="70000" lnSpcReduction="20000"/>
          </a:bodyPr>
          <a:lstStyle/>
          <a:p>
            <a:r>
              <a:rPr lang="de-AT" sz="2900" dirty="0"/>
              <a:t>Mobilitäteinschränkungen aufgrund </a:t>
            </a:r>
            <a:r>
              <a:rPr lang="de-AT" sz="2900" b="1" dirty="0"/>
              <a:t>GEISTIGER UND KÖRPERLICHER </a:t>
            </a:r>
            <a:r>
              <a:rPr lang="de-AT" sz="2900" dirty="0"/>
              <a:t>Beeinträchtigungen</a:t>
            </a:r>
          </a:p>
          <a:p>
            <a:r>
              <a:rPr lang="de-AT" sz="2900" dirty="0"/>
              <a:t>Demenz als ein Aspekt von Multimorbidität im Alter, häufig in Kombination </a:t>
            </a:r>
          </a:p>
          <a:p>
            <a:pPr marL="0" indent="0">
              <a:buNone/>
            </a:pPr>
            <a:r>
              <a:rPr lang="de-AT" sz="2900" dirty="0"/>
              <a:t>	- mit eingeschränkten körperlichen Bewegungsmöglichkeiten </a:t>
            </a:r>
          </a:p>
          <a:p>
            <a:pPr marL="0" indent="0">
              <a:buNone/>
            </a:pPr>
            <a:r>
              <a:rPr lang="de-AT" sz="2900" dirty="0"/>
              <a:t>	- und nachlassender Hör- und Sehkraft </a:t>
            </a:r>
          </a:p>
          <a:p>
            <a:pPr marL="0" indent="0">
              <a:buNone/>
            </a:pPr>
            <a:endParaRPr lang="de-AT" dirty="0"/>
          </a:p>
          <a:p>
            <a:pPr marL="914400" lvl="2" indent="0">
              <a:buNone/>
            </a:pPr>
            <a:endParaRPr lang="de-AT" sz="900" dirty="0"/>
          </a:p>
          <a:p>
            <a:pPr marL="1828800" lvl="4" indent="0">
              <a:buNone/>
            </a:pPr>
            <a:r>
              <a:rPr lang="de-AT" sz="2800" dirty="0"/>
              <a:t>„Demenzfreundliche“/ </a:t>
            </a:r>
          </a:p>
          <a:p>
            <a:pPr marL="1828800" lvl="4" indent="0">
              <a:buNone/>
            </a:pPr>
            <a:r>
              <a:rPr lang="de-AT" sz="2800" b="1" dirty="0">
                <a:solidFill>
                  <a:srgbClr val="0063A6"/>
                </a:solidFill>
              </a:rPr>
              <a:t>„Orientierungsfreundliche“ Planung </a:t>
            </a:r>
            <a:r>
              <a:rPr lang="de-AT" sz="2800" dirty="0"/>
              <a:t>= </a:t>
            </a:r>
          </a:p>
          <a:p>
            <a:pPr marL="1828800" lvl="4" indent="0">
              <a:buNone/>
            </a:pPr>
            <a:r>
              <a:rPr lang="de-AT" sz="2800" dirty="0"/>
              <a:t>Altersfreundliche barrierefreie Planung + </a:t>
            </a:r>
          </a:p>
          <a:p>
            <a:pPr marL="1828800" lvl="4" indent="0">
              <a:buNone/>
            </a:pPr>
            <a:r>
              <a:rPr lang="de-AT" sz="2800" dirty="0"/>
              <a:t>Berücksichtigung der kognitiven Dimension</a:t>
            </a:r>
          </a:p>
          <a:p>
            <a:pPr marL="1828800" lvl="4" indent="0">
              <a:buNone/>
            </a:pPr>
            <a:endParaRPr lang="de-AT" sz="2800" dirty="0"/>
          </a:p>
          <a:p>
            <a:pPr marL="363916" indent="-342900"/>
            <a:r>
              <a:rPr lang="de-AT" sz="2900" b="1" dirty="0"/>
              <a:t>Heterogenität</a:t>
            </a:r>
            <a:r>
              <a:rPr lang="de-AT" sz="2900" dirty="0"/>
              <a:t>: Unterschiedliche Lebenslagen und Bedürfnisse aufgrund unterschiedlicher Identitäten und Zugehörigkeiten (Geschlecht, Ethnie, Sexualität, Klasse, usw.)</a:t>
            </a:r>
          </a:p>
          <a:p>
            <a:pPr marL="0" indent="0">
              <a:buNone/>
            </a:pPr>
            <a:endParaRPr lang="de-AT" dirty="0"/>
          </a:p>
        </p:txBody>
      </p:sp>
      <p:sp>
        <p:nvSpPr>
          <p:cNvPr id="2" name="Titel 1"/>
          <p:cNvSpPr>
            <a:spLocks noGrp="1"/>
          </p:cNvSpPr>
          <p:nvPr>
            <p:ph type="ctrTitle"/>
          </p:nvPr>
        </p:nvSpPr>
        <p:spPr>
          <a:xfrm>
            <a:off x="179512" y="692696"/>
            <a:ext cx="6182825" cy="432048"/>
          </a:xfrm>
        </p:spPr>
        <p:txBody>
          <a:bodyPr>
            <a:normAutofit fontScale="90000"/>
          </a:bodyPr>
          <a:lstStyle/>
          <a:p>
            <a:r>
              <a:rPr lang="de-AT" sz="3600" dirty="0"/>
              <a:t>„Demenzfreundliche“ Planung?</a:t>
            </a:r>
          </a:p>
        </p:txBody>
      </p:sp>
      <p:sp>
        <p:nvSpPr>
          <p:cNvPr id="8" name="Pfeil nach rechts 7"/>
          <p:cNvSpPr/>
          <p:nvPr/>
        </p:nvSpPr>
        <p:spPr>
          <a:xfrm>
            <a:off x="683568" y="4077072"/>
            <a:ext cx="1040131" cy="690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6" name="Grafik 5">
            <a:extLst>
              <a:ext uri="{FF2B5EF4-FFF2-40B4-BE49-F238E27FC236}">
                <a16:creationId xmlns:a16="http://schemas.microsoft.com/office/drawing/2014/main" id="{FCC12834-2553-4413-8F21-006E312E1088}"/>
              </a:ext>
            </a:extLst>
          </p:cNvPr>
          <p:cNvPicPr>
            <a:picLocks noChangeAspect="1"/>
          </p:cNvPicPr>
          <p:nvPr/>
        </p:nvPicPr>
        <p:blipFill>
          <a:blip r:embed="rId2"/>
          <a:stretch>
            <a:fillRect/>
          </a:stretch>
        </p:blipFill>
        <p:spPr>
          <a:xfrm>
            <a:off x="6228184" y="137327"/>
            <a:ext cx="2463281" cy="1643874"/>
          </a:xfrm>
          <a:prstGeom prst="rect">
            <a:avLst/>
          </a:prstGeom>
        </p:spPr>
      </p:pic>
    </p:spTree>
    <p:extLst>
      <p:ext uri="{BB962C8B-B14F-4D97-AF65-F5344CB8AC3E}">
        <p14:creationId xmlns:p14="http://schemas.microsoft.com/office/powerpoint/2010/main" val="224840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548680"/>
            <a:ext cx="5472608" cy="432048"/>
          </a:xfrm>
        </p:spPr>
        <p:txBody>
          <a:bodyPr>
            <a:normAutofit fontScale="90000"/>
          </a:bodyPr>
          <a:lstStyle/>
          <a:p>
            <a:r>
              <a:rPr lang="de-AT" sz="3600" dirty="0"/>
              <a:t>Typologie basierend auf den qualitativen Interviews</a:t>
            </a:r>
            <a:br>
              <a:rPr lang="de-AT" sz="3600" dirty="0"/>
            </a:br>
            <a:endParaRPr lang="de-AT" sz="3600" dirty="0"/>
          </a:p>
        </p:txBody>
      </p:sp>
      <p:graphicFrame>
        <p:nvGraphicFramePr>
          <p:cNvPr id="4" name="Tabelle 3"/>
          <p:cNvGraphicFramePr>
            <a:graphicFrameLocks noGrp="1"/>
          </p:cNvGraphicFramePr>
          <p:nvPr>
            <p:extLst>
              <p:ext uri="{D42A27DB-BD31-4B8C-83A1-F6EECF244321}">
                <p14:modId xmlns:p14="http://schemas.microsoft.com/office/powerpoint/2010/main" val="2571111826"/>
              </p:ext>
            </p:extLst>
          </p:nvPr>
        </p:nvGraphicFramePr>
        <p:xfrm>
          <a:off x="300376" y="1645880"/>
          <a:ext cx="8543247" cy="4389120"/>
        </p:xfrm>
        <a:graphic>
          <a:graphicData uri="http://schemas.openxmlformats.org/drawingml/2006/table">
            <a:tbl>
              <a:tblPr firstRow="1" bandRow="1">
                <a:tableStyleId>{5C22544A-7EE6-4342-B048-85BDC9FD1C3A}</a:tableStyleId>
              </a:tblPr>
              <a:tblGrid>
                <a:gridCol w="4078751">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3544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2400" dirty="0">
                          <a:effectLst/>
                        </a:rPr>
                        <a:t>Soziale Grundhaltung</a:t>
                      </a:r>
                      <a:endParaRPr lang="de-AT" sz="2400" dirty="0"/>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2400" dirty="0">
                          <a:effectLst/>
                        </a:rPr>
                        <a:t>Individuelle Grundhaltung</a:t>
                      </a:r>
                      <a:endParaRPr lang="de-AT" dirty="0"/>
                    </a:p>
                  </a:txBody>
                  <a:tcPr marL="68580" marR="68580"/>
                </a:tc>
                <a:extLst>
                  <a:ext uri="{0D108BD9-81ED-4DB2-BD59-A6C34878D82A}">
                    <a16:rowId xmlns:a16="http://schemas.microsoft.com/office/drawing/2014/main" val="10000"/>
                  </a:ext>
                </a:extLst>
              </a:tr>
              <a:tr h="3830826">
                <a:tc>
                  <a:txBody>
                    <a:bodyPr/>
                    <a:lstStyle/>
                    <a:p>
                      <a:pPr marL="285750" indent="-285750">
                        <a:buFont typeface="Arial" panose="020B0604020202020204" pitchFamily="34" charset="0"/>
                        <a:buChar char="•"/>
                      </a:pPr>
                      <a:r>
                        <a:rPr lang="de-AT" sz="1800" baseline="0" dirty="0"/>
                        <a:t>Mitmenschen = Gesprächspartner*innen</a:t>
                      </a:r>
                    </a:p>
                    <a:p>
                      <a:pPr marL="285750" indent="-285750">
                        <a:buFont typeface="Arial" panose="020B0604020202020204" pitchFamily="34" charset="0"/>
                        <a:buChar char="•"/>
                      </a:pPr>
                      <a:r>
                        <a:rPr lang="de-AT" sz="1800" baseline="0" dirty="0"/>
                        <a:t>„Um Hilfe fragen“ gehört zur Normalität</a:t>
                      </a:r>
                    </a:p>
                    <a:p>
                      <a:pPr marL="285750" indent="-285750">
                        <a:buFont typeface="Arial" panose="020B0604020202020204" pitchFamily="34" charset="0"/>
                        <a:buChar char="•"/>
                      </a:pPr>
                      <a:r>
                        <a:rPr lang="de-AT" sz="1800" baseline="0" dirty="0"/>
                        <a:t>Andere sind automatisch in eigene Handlungsstrategie eingebunden (sich auf andere verlassen)</a:t>
                      </a:r>
                    </a:p>
                    <a:p>
                      <a:pPr marL="285750" indent="-285750">
                        <a:buFont typeface="Arial" panose="020B0604020202020204" pitchFamily="34" charset="0"/>
                        <a:buChar char="•"/>
                      </a:pPr>
                      <a:r>
                        <a:rPr lang="de-AT" sz="1800" baseline="0" dirty="0"/>
                        <a:t>Verwendung von Hilfsmittel, die der Verständigung dienen, z.B. Adresszettel, Mobiltelefon</a:t>
                      </a:r>
                    </a:p>
                    <a:p>
                      <a:pPr marL="285750" indent="-285750">
                        <a:buFont typeface="Arial" panose="020B0604020202020204" pitchFamily="34" charset="0"/>
                        <a:buChar char="•"/>
                      </a:pPr>
                      <a:r>
                        <a:rPr lang="de-AT" sz="1800" baseline="0" dirty="0"/>
                        <a:t>Visuelle und akustische Orientierungsmarker unterstützen zwar, sind aber der Kommunikation nachgereiht</a:t>
                      </a:r>
                      <a:endParaRPr lang="de-AT" sz="1800" dirty="0"/>
                    </a:p>
                  </a:txBody>
                  <a:tcPr marL="68580" marR="68580"/>
                </a:tc>
                <a:tc>
                  <a:txBody>
                    <a:bodyPr/>
                    <a:lstStyle/>
                    <a:p>
                      <a:pPr marL="285750" indent="-285750">
                        <a:buFont typeface="Arial" panose="020B0604020202020204" pitchFamily="34" charset="0"/>
                        <a:buChar char="•"/>
                      </a:pPr>
                      <a:r>
                        <a:rPr lang="de-AT" sz="1800" dirty="0"/>
                        <a:t>„Ich“ als Zentrum</a:t>
                      </a:r>
                      <a:r>
                        <a:rPr lang="de-AT" sz="1800" baseline="0" dirty="0"/>
                        <a:t> des eigenen Handelns</a:t>
                      </a:r>
                    </a:p>
                    <a:p>
                      <a:pPr marL="285750" indent="-285750">
                        <a:buFont typeface="Arial" panose="020B0604020202020204" pitchFamily="34" charset="0"/>
                        <a:buChar char="•"/>
                      </a:pPr>
                      <a:r>
                        <a:rPr lang="de-AT" sz="1800" baseline="0" dirty="0"/>
                        <a:t>Hohe Selbstdisziplin: geistiges und körperliches Training</a:t>
                      </a:r>
                    </a:p>
                    <a:p>
                      <a:pPr marL="285750" marR="0" lvl="0" indent="-285750" algn="l" defTabSz="872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800" baseline="0" dirty="0"/>
                        <a:t>Sich Hilfe zu holen ist weniger selbstverständlich </a:t>
                      </a:r>
                    </a:p>
                    <a:p>
                      <a:pPr marL="285750" indent="-285750">
                        <a:buFont typeface="Arial" panose="020B0604020202020204" pitchFamily="34" charset="0"/>
                        <a:buChar char="•"/>
                      </a:pPr>
                      <a:r>
                        <a:rPr lang="de-AT" sz="1800" baseline="0" dirty="0"/>
                        <a:t>Bevor jemand gefragt wird, gibt es andere Möglichkeiten – wichtig: Fahrpläne, Orientierungsmarker</a:t>
                      </a:r>
                    </a:p>
                    <a:p>
                      <a:pPr marL="285750" indent="-285750">
                        <a:buFont typeface="Arial" panose="020B0604020202020204" pitchFamily="34" charset="0"/>
                        <a:buChar char="•"/>
                      </a:pPr>
                      <a:r>
                        <a:rPr lang="de-AT" sz="1800" baseline="0" dirty="0"/>
                        <a:t>Flexibilität: Leben, Wegstrecken werden so umstrukturiert, um Hilfestellung gering zu halten</a:t>
                      </a:r>
                    </a:p>
                    <a:p>
                      <a:pPr marL="285750" indent="-285750">
                        <a:buFont typeface="Arial" panose="020B0604020202020204" pitchFamily="34" charset="0"/>
                        <a:buChar char="•"/>
                      </a:pPr>
                      <a:r>
                        <a:rPr lang="de-AT" sz="1800" baseline="0" dirty="0"/>
                        <a:t>Es dennoch alleine probieren, auch wenn auf Hilfe angewiesen</a:t>
                      </a:r>
                    </a:p>
                  </a:txBody>
                  <a:tcPr marL="68580" marR="68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8576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4"/>
          </p:nvPr>
        </p:nvSpPr>
        <p:spPr>
          <a:xfrm>
            <a:off x="107504" y="3140968"/>
            <a:ext cx="8712968" cy="5040560"/>
          </a:xfrm>
        </p:spPr>
        <p:txBody>
          <a:bodyPr>
            <a:normAutofit/>
          </a:bodyPr>
          <a:lstStyle/>
          <a:p>
            <a:pPr marL="474482" lvl="1" indent="0">
              <a:buNone/>
            </a:pPr>
            <a:endParaRPr lang="de-AT" sz="2700" i="1" dirty="0"/>
          </a:p>
          <a:p>
            <a:pPr marL="0" indent="0" algn="ctr">
              <a:buNone/>
            </a:pPr>
            <a:endParaRPr lang="de-AT" dirty="0"/>
          </a:p>
        </p:txBody>
      </p:sp>
      <p:sp>
        <p:nvSpPr>
          <p:cNvPr id="2" name="Titel 1"/>
          <p:cNvSpPr>
            <a:spLocks noGrp="1"/>
          </p:cNvSpPr>
          <p:nvPr>
            <p:ph type="ctrTitle"/>
          </p:nvPr>
        </p:nvSpPr>
        <p:spPr>
          <a:xfrm>
            <a:off x="197259" y="513373"/>
            <a:ext cx="8208912" cy="432048"/>
          </a:xfrm>
        </p:spPr>
        <p:txBody>
          <a:bodyPr/>
          <a:lstStyle/>
          <a:p>
            <a:r>
              <a:rPr lang="de-AT" sz="2400" dirty="0"/>
              <a:t>Beispiel für soziale Grundhaltung </a:t>
            </a:r>
          </a:p>
        </p:txBody>
      </p:sp>
      <p:sp>
        <p:nvSpPr>
          <p:cNvPr id="5" name="Sprechblase: oval 4">
            <a:extLst>
              <a:ext uri="{FF2B5EF4-FFF2-40B4-BE49-F238E27FC236}">
                <a16:creationId xmlns:a16="http://schemas.microsoft.com/office/drawing/2014/main" id="{1CF3DE3C-D004-4686-BF9B-321C5518A49E}"/>
              </a:ext>
            </a:extLst>
          </p:cNvPr>
          <p:cNvSpPr/>
          <p:nvPr/>
        </p:nvSpPr>
        <p:spPr>
          <a:xfrm>
            <a:off x="467544" y="1065321"/>
            <a:ext cx="8568952" cy="2669364"/>
          </a:xfrm>
          <a:prstGeom prst="wedgeEllipseCallout">
            <a:avLst>
              <a:gd name="adj1" fmla="val -40819"/>
              <a:gd name="adj2" fmla="val -55616"/>
            </a:avLst>
          </a:prstGeom>
        </p:spPr>
        <p:style>
          <a:lnRef idx="2">
            <a:schemeClr val="accent1"/>
          </a:lnRef>
          <a:fillRef idx="1">
            <a:schemeClr val="lt1"/>
          </a:fillRef>
          <a:effectRef idx="0">
            <a:schemeClr val="accent1"/>
          </a:effectRef>
          <a:fontRef idx="minor">
            <a:schemeClr val="dk1"/>
          </a:fontRef>
        </p:style>
        <p:txBody>
          <a:bodyPr rtlCol="0" anchor="ctr"/>
          <a:lstStyle/>
          <a:p>
            <a:pPr marL="474482" lvl="1" indent="0">
              <a:buNone/>
            </a:pPr>
            <a:r>
              <a:rPr lang="de-AT" sz="2000" i="1" dirty="0"/>
              <a:t>„Na ja, bis jetzt hab ich mich immer orientieren können. Und wann </a:t>
            </a:r>
            <a:r>
              <a:rPr lang="de-AT" sz="2000" i="1" dirty="0" err="1"/>
              <a:t>net</a:t>
            </a:r>
            <a:r>
              <a:rPr lang="de-AT" sz="2000" i="1" dirty="0"/>
              <a:t>, dann kann man ja wo fragen, wenn man was </a:t>
            </a:r>
            <a:r>
              <a:rPr lang="de-AT" sz="2000" i="1" dirty="0" err="1"/>
              <a:t>net</a:t>
            </a:r>
            <a:r>
              <a:rPr lang="de-AT" sz="2000" i="1" dirty="0"/>
              <a:t> weiß. Weil es gibt ja doch noch viel normale </a:t>
            </a:r>
            <a:r>
              <a:rPr lang="de-AT" sz="2000" i="1" dirty="0" err="1"/>
              <a:t>Leut</a:t>
            </a:r>
            <a:r>
              <a:rPr lang="de-AT" sz="2000" i="1" dirty="0"/>
              <a:t>, die sagen, </a:t>
            </a:r>
            <a:r>
              <a:rPr lang="de-AT" sz="2000" i="1" dirty="0" err="1"/>
              <a:t>warten‘s</a:t>
            </a:r>
            <a:r>
              <a:rPr lang="de-AT" sz="2000" i="1" dirty="0"/>
              <a:t> dort oder die Frau weiß des oder der Mann weiß das. Wenn man wen fragt, </a:t>
            </a:r>
            <a:r>
              <a:rPr lang="de-AT" sz="2000" i="1" dirty="0" err="1"/>
              <a:t>net</a:t>
            </a:r>
            <a:r>
              <a:rPr lang="de-AT" sz="2000" i="1" dirty="0"/>
              <a:t>, unter normale </a:t>
            </a:r>
            <a:r>
              <a:rPr lang="de-AT" sz="2000" i="1" dirty="0" err="1"/>
              <a:t>Leut</a:t>
            </a:r>
            <a:r>
              <a:rPr lang="de-AT" sz="2000" i="1" dirty="0"/>
              <a:t> kriegt man ja a Auskunft“ (Herbert </a:t>
            </a:r>
            <a:r>
              <a:rPr lang="de-AT" sz="2000" i="1" dirty="0" err="1"/>
              <a:t>Örtel</a:t>
            </a:r>
            <a:r>
              <a:rPr lang="de-AT" sz="2000" i="1" dirty="0"/>
              <a:t>).</a:t>
            </a:r>
          </a:p>
        </p:txBody>
      </p:sp>
      <p:sp>
        <p:nvSpPr>
          <p:cNvPr id="6" name="Titel 1">
            <a:extLst>
              <a:ext uri="{FF2B5EF4-FFF2-40B4-BE49-F238E27FC236}">
                <a16:creationId xmlns:a16="http://schemas.microsoft.com/office/drawing/2014/main" id="{5886B566-5F62-4E9B-9BFA-B8789118AA78}"/>
              </a:ext>
            </a:extLst>
          </p:cNvPr>
          <p:cNvSpPr txBox="1">
            <a:spLocks/>
          </p:cNvSpPr>
          <p:nvPr/>
        </p:nvSpPr>
        <p:spPr>
          <a:xfrm rot="10800000" flipV="1">
            <a:off x="197260" y="3910442"/>
            <a:ext cx="8064896" cy="432048"/>
          </a:xfrm>
          <a:prstGeom prst="rect">
            <a:avLst/>
          </a:prstGeom>
        </p:spPr>
        <p:txBody>
          <a:bodyPr vert="horz" lIns="87272" tIns="43637" rIns="87272" bIns="43637" rtlCol="0" anchor="t">
            <a:noAutofit/>
          </a:bodyPr>
          <a:lstStyle>
            <a:lvl1pPr algn="l" defTabSz="872722" rtl="0" eaLnBrk="1" latinLnBrk="0" hangingPunct="1">
              <a:lnSpc>
                <a:spcPts val="2980"/>
              </a:lnSpc>
              <a:spcBef>
                <a:spcPct val="0"/>
              </a:spcBef>
              <a:buNone/>
              <a:defRPr sz="2700" b="1" kern="1200">
                <a:solidFill>
                  <a:srgbClr val="0063A6"/>
                </a:solidFill>
                <a:latin typeface="+mj-lt"/>
                <a:ea typeface="+mj-ea"/>
                <a:cs typeface="+mj-cs"/>
              </a:defRPr>
            </a:lvl1pPr>
          </a:lstStyle>
          <a:p>
            <a:r>
              <a:rPr lang="de-AT" sz="2400" dirty="0"/>
              <a:t>Beispiel für individuelle Grundhaltung </a:t>
            </a:r>
          </a:p>
        </p:txBody>
      </p:sp>
      <p:sp>
        <p:nvSpPr>
          <p:cNvPr id="7" name="Sprechblase: oval 6">
            <a:extLst>
              <a:ext uri="{FF2B5EF4-FFF2-40B4-BE49-F238E27FC236}">
                <a16:creationId xmlns:a16="http://schemas.microsoft.com/office/drawing/2014/main" id="{9A6BCFFB-0EBA-4917-A7FE-3ACB7BFD602E}"/>
              </a:ext>
            </a:extLst>
          </p:cNvPr>
          <p:cNvSpPr/>
          <p:nvPr/>
        </p:nvSpPr>
        <p:spPr>
          <a:xfrm>
            <a:off x="395536" y="4437113"/>
            <a:ext cx="8712968" cy="2160240"/>
          </a:xfrm>
          <a:prstGeom prst="wedgeEllipseCallout">
            <a:avLst>
              <a:gd name="adj1" fmla="val -41061"/>
              <a:gd name="adj2" fmla="val 480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1F1CB52-AB75-4F9C-B68E-95D5C6899E67}"/>
              </a:ext>
            </a:extLst>
          </p:cNvPr>
          <p:cNvSpPr/>
          <p:nvPr/>
        </p:nvSpPr>
        <p:spPr>
          <a:xfrm>
            <a:off x="2051720" y="4681388"/>
            <a:ext cx="6210436" cy="1631216"/>
          </a:xfrm>
          <a:prstGeom prst="rect">
            <a:avLst/>
          </a:prstGeom>
        </p:spPr>
        <p:txBody>
          <a:bodyPr wrap="square">
            <a:spAutoFit/>
          </a:bodyPr>
          <a:lstStyle/>
          <a:p>
            <a:r>
              <a:rPr lang="de-AT" sz="2000" i="1" dirty="0"/>
              <a:t>„Na, das hab ich mir </a:t>
            </a:r>
            <a:r>
              <a:rPr lang="de-AT" sz="2000" i="1" dirty="0" err="1"/>
              <a:t>rausgsucht</a:t>
            </a:r>
            <a:r>
              <a:rPr lang="de-AT" sz="2000" i="1" dirty="0"/>
              <a:t>, wann ich mit der Schnellbahn fahr, (…). Und die U4, die fahren ja alle drei Minuten oder so (…). Dann bin ich ja einige Male hinausgefahren, ganz fit hab ich das durchgestanden“ (Frieda Hofer).</a:t>
            </a:r>
          </a:p>
        </p:txBody>
      </p:sp>
    </p:spTree>
    <p:extLst>
      <p:ext uri="{BB962C8B-B14F-4D97-AF65-F5344CB8AC3E}">
        <p14:creationId xmlns:p14="http://schemas.microsoft.com/office/powerpoint/2010/main" val="245286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4"/>
          </p:nvPr>
        </p:nvSpPr>
        <p:spPr>
          <a:xfrm>
            <a:off x="329504" y="1777080"/>
            <a:ext cx="8457380" cy="5077215"/>
          </a:xfrm>
        </p:spPr>
        <p:txBody>
          <a:bodyPr>
            <a:normAutofit/>
          </a:bodyPr>
          <a:lstStyle/>
          <a:p>
            <a:pPr marL="0" indent="0">
              <a:buNone/>
            </a:pPr>
            <a:r>
              <a:rPr lang="de-AT" dirty="0"/>
              <a:t>	</a:t>
            </a:r>
            <a:r>
              <a:rPr lang="de-AT" sz="2800" b="1" dirty="0"/>
              <a:t>Bestätigung und Ausdifferenzierung der Typologie</a:t>
            </a:r>
          </a:p>
          <a:p>
            <a:pPr marL="0" indent="0">
              <a:buNone/>
            </a:pPr>
            <a:r>
              <a:rPr lang="de-AT" sz="2400" dirty="0"/>
              <a:t>	- voneinander lernen und Handlungsrepertoire erweitern</a:t>
            </a:r>
          </a:p>
          <a:p>
            <a:pPr marL="0" indent="0">
              <a:buNone/>
            </a:pPr>
            <a:endParaRPr lang="de-AT" sz="2400" dirty="0"/>
          </a:p>
          <a:p>
            <a:pPr marL="0" indent="0">
              <a:buNone/>
            </a:pPr>
            <a:endParaRPr lang="de-AT" sz="2400" dirty="0"/>
          </a:p>
          <a:p>
            <a:pPr marL="457200" lvl="1" indent="0">
              <a:buNone/>
            </a:pPr>
            <a:endParaRPr lang="de-AT" sz="2400" i="1" dirty="0"/>
          </a:p>
        </p:txBody>
      </p:sp>
      <p:sp>
        <p:nvSpPr>
          <p:cNvPr id="2" name="Titel 1"/>
          <p:cNvSpPr>
            <a:spLocks noGrp="1"/>
          </p:cNvSpPr>
          <p:nvPr>
            <p:ph type="ctrTitle"/>
          </p:nvPr>
        </p:nvSpPr>
        <p:spPr>
          <a:xfrm>
            <a:off x="549364" y="870158"/>
            <a:ext cx="8208912" cy="432048"/>
          </a:xfrm>
        </p:spPr>
        <p:txBody>
          <a:bodyPr/>
          <a:lstStyle/>
          <a:p>
            <a:r>
              <a:rPr lang="de-AT" dirty="0"/>
              <a:t>Validierungsworkshop mit PROMENZ</a:t>
            </a:r>
          </a:p>
        </p:txBody>
      </p:sp>
      <p:sp>
        <p:nvSpPr>
          <p:cNvPr id="4" name="Pfeil nach rechts 3"/>
          <p:cNvSpPr/>
          <p:nvPr/>
        </p:nvSpPr>
        <p:spPr>
          <a:xfrm>
            <a:off x="221923" y="1912142"/>
            <a:ext cx="733806" cy="316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Sprechblase: oval 4">
            <a:extLst>
              <a:ext uri="{FF2B5EF4-FFF2-40B4-BE49-F238E27FC236}">
                <a16:creationId xmlns:a16="http://schemas.microsoft.com/office/drawing/2014/main" id="{0D1B4C3C-BD99-423D-9593-C748F12A3D9E}"/>
              </a:ext>
            </a:extLst>
          </p:cNvPr>
          <p:cNvSpPr/>
          <p:nvPr/>
        </p:nvSpPr>
        <p:spPr>
          <a:xfrm>
            <a:off x="539552" y="2996952"/>
            <a:ext cx="7776864" cy="3456384"/>
          </a:xfrm>
          <a:prstGeom prst="wedgeEllipseCallout">
            <a:avLst>
              <a:gd name="adj1" fmla="val -41421"/>
              <a:gd name="adj2" fmla="val -504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9D63F592-EB59-479F-BE00-A8A4B93E7800}"/>
              </a:ext>
            </a:extLst>
          </p:cNvPr>
          <p:cNvSpPr txBox="1"/>
          <p:nvPr/>
        </p:nvSpPr>
        <p:spPr>
          <a:xfrm>
            <a:off x="957715" y="3645024"/>
            <a:ext cx="6840760" cy="2246769"/>
          </a:xfrm>
          <a:prstGeom prst="rect">
            <a:avLst/>
          </a:prstGeom>
          <a:noFill/>
        </p:spPr>
        <p:txBody>
          <a:bodyPr wrap="square" rtlCol="0">
            <a:spAutoFit/>
          </a:bodyPr>
          <a:lstStyle/>
          <a:p>
            <a:pPr marL="457200" lvl="1" indent="0">
              <a:buNone/>
            </a:pPr>
            <a:r>
              <a:rPr lang="de-AT" sz="2000" i="1" dirty="0"/>
              <a:t>„Es ist für die Eigenbrötler, die alles alleine machen wollen wie ich früher </a:t>
            </a:r>
            <a:r>
              <a:rPr lang="de-AT" sz="2000" i="1" u="sng" dirty="0"/>
              <a:t>und</a:t>
            </a:r>
            <a:r>
              <a:rPr lang="de-AT" sz="2000" i="1" dirty="0"/>
              <a:t> lange Zeit, ist eine schöne Erfahrung, rüberzugehen zu den Leuten, die, die dann offener werden und sagen: ‚Könnten Sie mir jetzt mal bitte weiterhelfen?‘ (…). Ich bin deswegen nicht kleiner, oder sonst etwas, ich frag halt nur.  (…). </a:t>
            </a:r>
            <a:r>
              <a:rPr lang="de-AT" sz="2000" b="1" i="1" dirty="0"/>
              <a:t>Ich bin seit einem Jahr praktizierende Fragerin</a:t>
            </a:r>
            <a:r>
              <a:rPr lang="de-AT" sz="2000" i="1" dirty="0"/>
              <a:t>“ (Juliana </a:t>
            </a:r>
            <a:r>
              <a:rPr lang="de-AT" sz="2000" i="1" dirty="0" err="1"/>
              <a:t>Jannach</a:t>
            </a:r>
            <a:r>
              <a:rPr lang="de-AT" sz="2000" i="1" dirty="0"/>
              <a:t>).</a:t>
            </a:r>
          </a:p>
        </p:txBody>
      </p:sp>
    </p:spTree>
    <p:extLst>
      <p:ext uri="{BB962C8B-B14F-4D97-AF65-F5344CB8AC3E}">
        <p14:creationId xmlns:p14="http://schemas.microsoft.com/office/powerpoint/2010/main" val="3875955891"/>
      </p:ext>
    </p:extLst>
  </p:cSld>
  <p:clrMapOvr>
    <a:masterClrMapping/>
  </p:clrMapOvr>
</p:sld>
</file>

<file path=ppt/theme/theme1.xml><?xml version="1.0" encoding="utf-8"?>
<a:theme xmlns:a="http://schemas.openxmlformats.org/drawingml/2006/main" name="Einführungsvorlesung_WS_2018_19">
  <a:themeElements>
    <a:clrScheme name="Universität Wien">
      <a:dk1>
        <a:srgbClr val="000000"/>
      </a:dk1>
      <a:lt1>
        <a:sysClr val="window" lastClr="FFFFFF"/>
      </a:lt1>
      <a:dk2>
        <a:srgbClr val="595959"/>
      </a:dk2>
      <a:lt2>
        <a:srgbClr val="F2F2F2"/>
      </a:lt2>
      <a:accent1>
        <a:srgbClr val="006699"/>
      </a:accent1>
      <a:accent2>
        <a:srgbClr val="3988B0"/>
      </a:accent2>
      <a:accent3>
        <a:srgbClr val="71AAC6"/>
      </a:accent3>
      <a:accent4>
        <a:srgbClr val="AACCDD"/>
      </a:accent4>
      <a:accent5>
        <a:srgbClr val="E3EEF4"/>
      </a:accent5>
      <a:accent6>
        <a:srgbClr val="06547D"/>
      </a:accent6>
      <a:hlink>
        <a:srgbClr val="006699"/>
      </a:hlink>
      <a:folHlink>
        <a:srgbClr val="006699"/>
      </a:folHlink>
    </a:clrScheme>
    <a:fontScheme name="Universität Wien">
      <a:majorFont>
        <a:latin typeface="Cambri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inführungsvorlesung_WS_2018_19.potx" id="{42D9297E-0D8F-4A15-A04A-069DFC3A1EEF}" vid="{2A62CE91-40EB-430A-8A3C-FE1B7A78CE8E}"/>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Einführungsvorlesung_WS_2018_19</Template>
  <TotalTime>0</TotalTime>
  <Words>802</Words>
  <Application>Microsoft Office PowerPoint</Application>
  <PresentationFormat>Bildschirmpräsentation (4:3)</PresentationFormat>
  <Paragraphs>95</Paragraphs>
  <Slides>11</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Cambria</vt:lpstr>
      <vt:lpstr>Einführungsvorlesung_WS_2018_19</vt:lpstr>
      <vt:lpstr>Gut unterwegs mit Demenz Ein Recht auf soziale Teilhabe     </vt:lpstr>
      <vt:lpstr>Sichtweisen auf Demenz als Resultat fachspezifischer Diskurse</vt:lpstr>
      <vt:lpstr>Soziale Teilhabe von Menschen mit Demenz und öffentlicher Raum</vt:lpstr>
      <vt:lpstr>PowerPoint-Präsentation</vt:lpstr>
      <vt:lpstr>PowerPoint-Präsentation</vt:lpstr>
      <vt:lpstr>„Demenzfreundliche“ Planung?</vt:lpstr>
      <vt:lpstr>Typologie basierend auf den qualitativen Interviews </vt:lpstr>
      <vt:lpstr>Beispiel für soziale Grundhaltung </vt:lpstr>
      <vt:lpstr>Validierungsworkshop mit PROMENZ</vt:lpstr>
      <vt:lpstr>Handlungsempfehlungen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Palliative und Dementia Care</dc:title>
  <dc:creator>ereiting</dc:creator>
  <cp:lastModifiedBy>Barbara</cp:lastModifiedBy>
  <cp:revision>87</cp:revision>
  <cp:lastPrinted>2023-10-12T13:34:31Z</cp:lastPrinted>
  <dcterms:created xsi:type="dcterms:W3CDTF">2019-01-11T08:02:17Z</dcterms:created>
  <dcterms:modified xsi:type="dcterms:W3CDTF">2023-10-17T08:46:10Z</dcterms:modified>
</cp:coreProperties>
</file>